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notesMasterIdLst>
    <p:notesMasterId r:id="rId83"/>
  </p:notesMasterIdLst>
  <p:sldIdLst>
    <p:sldId id="256" r:id="rId2"/>
    <p:sldId id="257" r:id="rId3"/>
    <p:sldId id="341" r:id="rId4"/>
    <p:sldId id="342" r:id="rId5"/>
    <p:sldId id="340" r:id="rId6"/>
    <p:sldId id="259" r:id="rId7"/>
    <p:sldId id="260"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9" r:id="rId71"/>
    <p:sldId id="330" r:id="rId72"/>
    <p:sldId id="331" r:id="rId73"/>
    <p:sldId id="332" r:id="rId74"/>
    <p:sldId id="333" r:id="rId75"/>
    <p:sldId id="334" r:id="rId76"/>
    <p:sldId id="335" r:id="rId77"/>
    <p:sldId id="336" r:id="rId78"/>
    <p:sldId id="328" r:id="rId79"/>
    <p:sldId id="337" r:id="rId80"/>
    <p:sldId id="343" r:id="rId81"/>
    <p:sldId id="339" r:id="rId8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52B"/>
    <a:srgbClr val="30A6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84" autoAdjust="0"/>
    <p:restoredTop sz="94660"/>
  </p:normalViewPr>
  <p:slideViewPr>
    <p:cSldViewPr snapToGrid="0">
      <p:cViewPr varScale="1">
        <p:scale>
          <a:sx n="91" d="100"/>
          <a:sy n="91" d="100"/>
        </p:scale>
        <p:origin x="144" y="84"/>
      </p:cViewPr>
      <p:guideLst>
        <p:guide orient="horz" pos="2160"/>
        <p:guide pos="2880"/>
      </p:guideLst>
    </p:cSldViewPr>
  </p:slideViewPr>
  <p:notesTextViewPr>
    <p:cViewPr>
      <p:scale>
        <a:sx n="3" d="2"/>
        <a:sy n="3" d="2"/>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1BD5F5-6ABE-47C4-8F62-2B3239CA4E4B}" type="datetimeFigureOut">
              <a:rPr lang="en-US" smtClean="0"/>
              <a:t>6/29/2016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DE9224-C6C7-4B54-815E-F99726E5D7B3}" type="slidenum">
              <a:rPr lang="en-US" smtClean="0"/>
              <a:t>‹#›</a:t>
            </a:fld>
            <a:endParaRPr lang="en-US"/>
          </a:p>
        </p:txBody>
      </p:sp>
    </p:spTree>
    <p:extLst>
      <p:ext uri="{BB962C8B-B14F-4D97-AF65-F5344CB8AC3E}">
        <p14:creationId xmlns:p14="http://schemas.microsoft.com/office/powerpoint/2010/main" val="104392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DE9224-C6C7-4B54-815E-F99726E5D7B3}" type="slidenum">
              <a:rPr lang="en-US" smtClean="0"/>
              <a:t>1</a:t>
            </a:fld>
            <a:endParaRPr lang="en-US"/>
          </a:p>
        </p:txBody>
      </p:sp>
    </p:spTree>
    <p:extLst>
      <p:ext uri="{BB962C8B-B14F-4D97-AF65-F5344CB8AC3E}">
        <p14:creationId xmlns:p14="http://schemas.microsoft.com/office/powerpoint/2010/main" val="3641018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456014" y="3126865"/>
            <a:ext cx="8240108" cy="29143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56014" y="780803"/>
            <a:ext cx="8240108" cy="1504844"/>
          </a:xfrm>
          <a:effectLst/>
        </p:spPr>
        <p:txBody>
          <a:bodyPr anchor="b">
            <a:normAutofit/>
          </a:bodyPr>
          <a:lstStyle>
            <a:lvl1pPr>
              <a:defRPr sz="3600">
                <a:solidFill>
                  <a:schemeClr val="accent1"/>
                </a:solidFill>
              </a:defRPr>
            </a:lvl1pPr>
          </a:lstStyle>
          <a:p>
            <a:endParaRPr lang="en-US" dirty="0"/>
          </a:p>
        </p:txBody>
      </p:sp>
      <p:pic>
        <p:nvPicPr>
          <p:cNvPr id="5" name="Picture 2" descr="http://beforeandbeyond.org/wp-content/uploads/2014/04/home_slide_02_img1.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153" b="10837"/>
          <a:stretch/>
        </p:blipFill>
        <p:spPr bwMode="auto">
          <a:xfrm>
            <a:off x="1277043" y="3126861"/>
            <a:ext cx="6598050" cy="292414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540181" y="2417602"/>
            <a:ext cx="8040655" cy="533098"/>
            <a:chOff x="540181" y="2544602"/>
            <a:chExt cx="8040655" cy="533098"/>
          </a:xfrm>
        </p:grpSpPr>
        <p:sp>
          <p:nvSpPr>
            <p:cNvPr id="9" name="Parallelogram 8"/>
            <p:cNvSpPr/>
            <p:nvPr userDrawn="1"/>
          </p:nvSpPr>
          <p:spPr>
            <a:xfrm>
              <a:off x="4560508" y="2544602"/>
              <a:ext cx="4020328" cy="533098"/>
            </a:xfrm>
            <a:prstGeom prst="parallelogram">
              <a:avLst/>
            </a:prstGeom>
            <a:solidFill>
              <a:srgbClr val="30A690"/>
            </a:solidFill>
          </p:spPr>
          <p:style>
            <a:lnRef idx="1">
              <a:schemeClr val="accent2"/>
            </a:lnRef>
            <a:fillRef idx="1003">
              <a:schemeClr val="l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smtClean="0">
                <a:ln w="6600">
                  <a:solidFill>
                    <a:schemeClr val="accent2"/>
                  </a:solidFill>
                  <a:prstDash val="solid"/>
                </a:ln>
                <a:solidFill>
                  <a:srgbClr val="FFFFFF"/>
                </a:solidFill>
                <a:effectLst>
                  <a:outerShdw dist="38100" dir="2700000" algn="tl" rotWithShape="0">
                    <a:schemeClr val="accent2"/>
                  </a:outerShdw>
                </a:effectLst>
              </a:endParaRPr>
            </a:p>
          </p:txBody>
        </p:sp>
        <p:sp>
          <p:nvSpPr>
            <p:cNvPr id="10" name="Parallelogram 9"/>
            <p:cNvSpPr/>
            <p:nvPr userDrawn="1"/>
          </p:nvSpPr>
          <p:spPr>
            <a:xfrm>
              <a:off x="540181" y="2544602"/>
              <a:ext cx="4020328" cy="533098"/>
            </a:xfrm>
            <a:prstGeom prst="parallelogram">
              <a:avLst/>
            </a:prstGeom>
            <a:solidFill>
              <a:srgbClr val="30A690"/>
            </a:solidFill>
          </p:spPr>
          <p:style>
            <a:lnRef idx="1">
              <a:schemeClr val="accent2"/>
            </a:lnRef>
            <a:fillRef idx="1003">
              <a:schemeClr val="l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smtClean="0">
                <a:ln w="6600">
                  <a:solidFill>
                    <a:schemeClr val="accent2"/>
                  </a:solidFill>
                  <a:prstDash val="solid"/>
                </a:ln>
                <a:solidFill>
                  <a:srgbClr val="FFFFFF"/>
                </a:solidFill>
                <a:effectLst>
                  <a:outerShdw dist="38100" dir="2700000" algn="tl" rotWithShape="0">
                    <a:schemeClr val="accent2"/>
                  </a:outerShdw>
                </a:effectLst>
              </a:endParaRPr>
            </a:p>
          </p:txBody>
        </p:sp>
        <p:sp>
          <p:nvSpPr>
            <p:cNvPr id="12" name="Subtitle 2"/>
            <p:cNvSpPr txBox="1">
              <a:spLocks/>
            </p:cNvSpPr>
            <p:nvPr userDrawn="1"/>
          </p:nvSpPr>
          <p:spPr>
            <a:xfrm>
              <a:off x="700411" y="2604204"/>
              <a:ext cx="3708303" cy="428964"/>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lgn="ctr">
                <a:spcBef>
                  <a:spcPts val="0"/>
                </a:spcBef>
                <a:spcAft>
                  <a:spcPts val="0"/>
                </a:spcAft>
              </a:pPr>
              <a:r>
                <a:rPr lang="en-US" sz="1400" b="1" dirty="0">
                  <a:ln w="6600">
                    <a:noFill/>
                    <a:prstDash val="solid"/>
                  </a:ln>
                  <a:solidFill>
                    <a:schemeClr val="bg1"/>
                  </a:solidFill>
                  <a:effectLst>
                    <a:outerShdw blurRad="50800" dist="38100" dir="2700000" algn="tl" rotWithShape="0">
                      <a:prstClr val="black">
                        <a:alpha val="40000"/>
                      </a:prstClr>
                    </a:outerShdw>
                  </a:effectLst>
                </a:rPr>
                <a:t>THE NATIONAL PRECONCEPTION CURRICULUM &amp; RESOURCE GUIDE FOR CLINICIANS </a:t>
              </a:r>
            </a:p>
          </p:txBody>
        </p:sp>
      </p:grpSp>
    </p:spTree>
    <p:extLst>
      <p:ext uri="{BB962C8B-B14F-4D97-AF65-F5344CB8AC3E}">
        <p14:creationId xmlns:p14="http://schemas.microsoft.com/office/powerpoint/2010/main" val="6880618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589427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2590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704201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48092" y="2033195"/>
            <a:ext cx="8238706" cy="4077149"/>
          </a:xfrm>
        </p:spPr>
        <p:txBody>
          <a:bodyPr/>
          <a:lstStyle>
            <a:lvl5pPr marL="1368000" indent="0">
              <a:buNone/>
              <a:defRPr/>
            </a:lvl5pPr>
          </a:lstStyle>
          <a:p>
            <a:pPr lvl="4"/>
            <a:endParaRPr lang="en-US" dirty="0"/>
          </a:p>
        </p:txBody>
      </p:sp>
    </p:spTree>
    <p:extLst>
      <p:ext uri="{BB962C8B-B14F-4D97-AF65-F5344CB8AC3E}">
        <p14:creationId xmlns:p14="http://schemas.microsoft.com/office/powerpoint/2010/main" val="42095874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4" y="4772104"/>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77123" y="2656424"/>
            <a:ext cx="7989751" cy="1504844"/>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3" y="4161272"/>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Rectangle 4"/>
          <p:cNvSpPr>
            <a:spLocks noChangeAspect="1"/>
          </p:cNvSpPr>
          <p:nvPr userDrawn="1"/>
        </p:nvSpPr>
        <p:spPr>
          <a:xfrm>
            <a:off x="452644" y="4772104"/>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005880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343251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45445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6673222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22049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4761835"/>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025990"/>
            <a:ext cx="353662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6399" y="601200"/>
            <a:ext cx="8240400" cy="410375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305617" y="5025989"/>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ChangeAspect="1"/>
          </p:cNvSpPr>
          <p:nvPr userDrawn="1"/>
        </p:nvSpPr>
        <p:spPr>
          <a:xfrm>
            <a:off x="452646" y="4761835"/>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7762027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16941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1908952"/>
            <a:ext cx="7989752" cy="4177477"/>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213429"/>
            <a:ext cx="2431228" cy="612076"/>
          </a:xfrm>
          <a:prstGeom prst="rect">
            <a:avLst/>
          </a:prstGeom>
        </p:spPr>
      </p:pic>
    </p:spTree>
    <p:extLst>
      <p:ext uri="{BB962C8B-B14F-4D97-AF65-F5344CB8AC3E}">
        <p14:creationId xmlns:p14="http://schemas.microsoft.com/office/powerpoint/2010/main" val="18519361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marchofdimes.com/peristat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cdc.gov/mmwr/preview/mmwrhtml/rr5506a1.htm"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hyperlink" Target="https://www.healthypeople.gov/2020/topics-objectives/topic/maternal-infant-and-child-health/objectives"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cdc.gov/preconception/documents/ActionPlanNationalInitiativePCHHC2012-2014.pdf"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 Target="slide7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slide" Target="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slide" Target="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hyperlink" Target="http://www.beforeandbeyond.org/"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www.beforeandbeyond.org/toolkit/"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www.cdc.gov/preconception/showyourlove/index.html" TargetMode="External"/><Relationship Id="rId2" Type="http://schemas.openxmlformats.org/officeDocument/2006/relationships/hyperlink" Target="http://www.marchofdimes.com/pregnancy/getready.html"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classic.ncmedicaljournal.com/wp-content/uploads/NCMJ/Sept-Oct-09/Moos.pdf"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hyperlink" Target="http://beforeandbeyond.org/toolkit/" TargetMode="External"/><Relationship Id="rId2" Type="http://schemas.openxmlformats.org/officeDocument/2006/relationships/hyperlink" Target="http://beforeandbeyond.org/modules/"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beforeandbeyond.org/modules/"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 Target="slide10.xml"/><Relationship Id="rId7" Type="http://schemas.openxmlformats.org/officeDocument/2006/relationships/slide" Target="slide15.xml"/><Relationship Id="rId2" Type="http://schemas.openxmlformats.org/officeDocument/2006/relationships/slide" Target="slide17.xml"/><Relationship Id="rId1" Type="http://schemas.openxmlformats.org/officeDocument/2006/relationships/slideLayout" Target="../slideLayouts/slideLayout7.xml"/><Relationship Id="rId6" Type="http://schemas.openxmlformats.org/officeDocument/2006/relationships/slide" Target="slide19.xml"/><Relationship Id="rId5" Type="http://schemas.openxmlformats.org/officeDocument/2006/relationships/slide" Target="slide13.xml"/><Relationship Id="rId4"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900" dirty="0" smtClean="0">
                <a:latin typeface="+mn-lt"/>
              </a:rPr>
              <a:t>PRECONCEPTION CARE: </a:t>
            </a:r>
            <a:r>
              <a:rPr lang="en-US" sz="4000" dirty="0" smtClean="0">
                <a:latin typeface="+mn-lt"/>
              </a:rPr>
              <a:t/>
            </a:r>
            <a:br>
              <a:rPr lang="en-US" sz="4000" dirty="0" smtClean="0">
                <a:latin typeface="+mn-lt"/>
              </a:rPr>
            </a:br>
            <a:r>
              <a:rPr lang="en-US" sz="4000" dirty="0" smtClean="0">
                <a:latin typeface="+mn-lt"/>
              </a:rPr>
              <a:t>WHAT IT IS &amp; WHAT IT ISN’T</a:t>
            </a:r>
            <a:endParaRPr lang="en-US" sz="4000" dirty="0">
              <a:latin typeface="+mn-lt"/>
            </a:endParaRPr>
          </a:p>
        </p:txBody>
      </p:sp>
      <p:sp>
        <p:nvSpPr>
          <p:cNvPr id="3" name="Subtitle 2"/>
          <p:cNvSpPr>
            <a:spLocks noGrp="1"/>
          </p:cNvSpPr>
          <p:nvPr>
            <p:ph type="subTitle" idx="4294967295"/>
          </p:nvPr>
        </p:nvSpPr>
        <p:spPr>
          <a:xfrm>
            <a:off x="5142749" y="2495347"/>
            <a:ext cx="2855080" cy="428964"/>
          </a:xfrm>
        </p:spPr>
        <p:txBody>
          <a:bodyPr/>
          <a:lstStyle/>
          <a:p>
            <a:pPr marL="0" indent="0" algn="ctr">
              <a:buNone/>
            </a:pPr>
            <a:r>
              <a:rPr lang="en-US" b="1" cap="all" dirty="0">
                <a:ln w="6600">
                  <a:noFill/>
                  <a:prstDash val="solid"/>
                </a:ln>
                <a:solidFill>
                  <a:schemeClr val="bg1"/>
                </a:solidFill>
                <a:effectLst>
                  <a:outerShdw blurRad="50800" dist="38100" dir="2700000" algn="tl" rotWithShape="0">
                    <a:prstClr val="black">
                      <a:alpha val="40000"/>
                    </a:prstClr>
                  </a:outerShdw>
                </a:effectLst>
              </a:rPr>
              <a:t>MODULE 1</a:t>
            </a:r>
          </a:p>
        </p:txBody>
      </p:sp>
      <p:sp>
        <p:nvSpPr>
          <p:cNvPr id="5" name="TextBox 4"/>
          <p:cNvSpPr txBox="1"/>
          <p:nvPr/>
        </p:nvSpPr>
        <p:spPr>
          <a:xfrm>
            <a:off x="416941" y="5159142"/>
            <a:ext cx="8268553" cy="877163"/>
          </a:xfrm>
          <a:prstGeom prst="rect">
            <a:avLst/>
          </a:prstGeom>
          <a:noFill/>
        </p:spPr>
        <p:txBody>
          <a:bodyPr wrap="square" rtlCol="0">
            <a:spAutoFit/>
          </a:bodyPr>
          <a:lstStyle/>
          <a:p>
            <a:r>
              <a:rPr lang="en-US" sz="1000" dirty="0">
                <a:solidFill>
                  <a:schemeClr val="bg1"/>
                </a:solidFill>
              </a:rPr>
              <a:t>Reviewed and </a:t>
            </a:r>
            <a:r>
              <a:rPr lang="en-US" sz="1000" dirty="0" smtClean="0">
                <a:solidFill>
                  <a:schemeClr val="bg1"/>
                </a:solidFill>
              </a:rPr>
              <a:t>revised: </a:t>
            </a:r>
            <a:r>
              <a:rPr lang="en-US" sz="1000" dirty="0" smtClean="0">
                <a:solidFill>
                  <a:schemeClr val="bg1"/>
                </a:solidFill>
              </a:rPr>
              <a:t>October 31</a:t>
            </a:r>
            <a:r>
              <a:rPr lang="en-US" sz="1000" dirty="0">
                <a:solidFill>
                  <a:schemeClr val="bg1"/>
                </a:solidFill>
              </a:rPr>
              <a:t>, </a:t>
            </a:r>
            <a:r>
              <a:rPr lang="en-US" sz="1000" dirty="0" smtClean="0">
                <a:solidFill>
                  <a:schemeClr val="bg1"/>
                </a:solidFill>
              </a:rPr>
              <a:t>2015</a:t>
            </a:r>
            <a:endParaRPr lang="en-US" sz="1000" dirty="0">
              <a:solidFill>
                <a:schemeClr val="bg1"/>
              </a:solidFill>
            </a:endParaRPr>
          </a:p>
          <a:p>
            <a:r>
              <a:rPr lang="en-US" sz="1000" dirty="0">
                <a:solidFill>
                  <a:schemeClr val="bg1"/>
                </a:solidFill>
              </a:rPr>
              <a:t>Release Date: </a:t>
            </a:r>
            <a:r>
              <a:rPr lang="en-US" sz="1000" dirty="0" smtClean="0">
                <a:solidFill>
                  <a:schemeClr val="bg1"/>
                </a:solidFill>
              </a:rPr>
              <a:t>October 31</a:t>
            </a:r>
            <a:r>
              <a:rPr lang="en-US" sz="1000" dirty="0">
                <a:solidFill>
                  <a:schemeClr val="bg1"/>
                </a:solidFill>
              </a:rPr>
              <a:t>, </a:t>
            </a:r>
            <a:r>
              <a:rPr lang="en-US" sz="1000" dirty="0" smtClean="0">
                <a:solidFill>
                  <a:schemeClr val="bg1"/>
                </a:solidFill>
              </a:rPr>
              <a:t>2015</a:t>
            </a:r>
            <a:endParaRPr lang="en-US" sz="1000" dirty="0">
              <a:solidFill>
                <a:schemeClr val="bg1"/>
              </a:solidFill>
            </a:endParaRPr>
          </a:p>
          <a:p>
            <a:r>
              <a:rPr lang="en-US" sz="1000" dirty="0">
                <a:solidFill>
                  <a:schemeClr val="bg1"/>
                </a:solidFill>
              </a:rPr>
              <a:t>Termination Date: </a:t>
            </a:r>
            <a:r>
              <a:rPr lang="en-US" sz="1000" dirty="0" smtClean="0">
                <a:solidFill>
                  <a:schemeClr val="bg1"/>
                </a:solidFill>
              </a:rPr>
              <a:t>October 30</a:t>
            </a:r>
            <a:r>
              <a:rPr lang="en-US" sz="1000" dirty="0">
                <a:solidFill>
                  <a:schemeClr val="bg1"/>
                </a:solidFill>
              </a:rPr>
              <a:t>, </a:t>
            </a:r>
            <a:r>
              <a:rPr lang="en-US" sz="1000" dirty="0" smtClean="0">
                <a:solidFill>
                  <a:schemeClr val="bg1"/>
                </a:solidFill>
              </a:rPr>
              <a:t>2017</a:t>
            </a:r>
            <a:endParaRPr lang="en-US" sz="1000" dirty="0">
              <a:solidFill>
                <a:schemeClr val="bg1"/>
              </a:solidFill>
            </a:endParaRPr>
          </a:p>
          <a:p>
            <a:endParaRPr lang="en-US" sz="1050" dirty="0">
              <a:solidFill>
                <a:schemeClr val="bg1"/>
              </a:solidFill>
            </a:endParaRPr>
          </a:p>
          <a:p>
            <a:r>
              <a:rPr lang="en-US" sz="1050" dirty="0">
                <a:solidFill>
                  <a:schemeClr val="bg1"/>
                </a:solidFill>
              </a:rPr>
              <a:t>CME sponsored by Albert Einstein College of Medicine, New </a:t>
            </a:r>
            <a:r>
              <a:rPr lang="en-US" sz="1050" dirty="0" smtClean="0">
                <a:solidFill>
                  <a:schemeClr val="bg1"/>
                </a:solidFill>
              </a:rPr>
              <a:t>York</a:t>
            </a:r>
            <a:endParaRPr lang="en-US" sz="1050" dirty="0">
              <a:solidFill>
                <a:schemeClr val="bg1"/>
              </a:solidFill>
            </a:endParaRPr>
          </a:p>
        </p:txBody>
      </p:sp>
    </p:spTree>
    <p:extLst>
      <p:ext uri="{BB962C8B-B14F-4D97-AF65-F5344CB8AC3E}">
        <p14:creationId xmlns:p14="http://schemas.microsoft.com/office/powerpoint/2010/main" val="2658712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ChangeArrowheads="1"/>
          </p:cNvSpPr>
          <p:nvPr/>
        </p:nvSpPr>
        <p:spPr bwMode="auto">
          <a:xfrm>
            <a:off x="0" y="642257"/>
            <a:ext cx="8839200" cy="1219200"/>
          </a:xfrm>
          <a:prstGeom prst="rect">
            <a:avLst/>
          </a:prstGeom>
          <a:noFill/>
          <a:ln w="9525">
            <a:noFill/>
            <a:miter lim="800000"/>
            <a:headEnd/>
            <a:tailEnd/>
          </a:ln>
          <a:effectLst/>
        </p:spPr>
        <p:txBody>
          <a:bodyPr anchor="ctr"/>
          <a:lstStyle/>
          <a:p>
            <a:pPr algn="ctr" eaLnBrk="1" hangingPunct="1">
              <a:defRPr/>
            </a:pPr>
            <a:r>
              <a:rPr lang="en-US" sz="3200" b="1" dirty="0">
                <a:solidFill>
                  <a:schemeClr val="accent1"/>
                </a:solidFill>
                <a:effectLst>
                  <a:outerShdw blurRad="38100" dist="38100" dir="2700000" algn="tl">
                    <a:srgbClr val="FFFFFF"/>
                  </a:outerShdw>
                </a:effectLst>
                <a:latin typeface="Arial"/>
                <a:ea typeface="+mn-ea"/>
              </a:rPr>
              <a:t>International Comparisons of</a:t>
            </a:r>
          </a:p>
          <a:p>
            <a:pPr algn="ctr" eaLnBrk="1" hangingPunct="1">
              <a:defRPr/>
            </a:pPr>
            <a:r>
              <a:rPr lang="en-US" sz="3200" b="1" dirty="0">
                <a:solidFill>
                  <a:schemeClr val="accent1"/>
                </a:solidFill>
                <a:effectLst>
                  <a:outerShdw blurRad="38100" dist="38100" dir="2700000" algn="tl">
                    <a:srgbClr val="FFFFFF"/>
                  </a:outerShdw>
                </a:effectLst>
                <a:latin typeface="Arial"/>
                <a:ea typeface="+mn-ea"/>
              </a:rPr>
              <a:t>Infant Mortality Rates, 2007</a:t>
            </a:r>
          </a:p>
          <a:p>
            <a:pPr algn="ctr" eaLnBrk="1" hangingPunct="1">
              <a:lnSpc>
                <a:spcPct val="70000"/>
              </a:lnSpc>
              <a:defRPr/>
            </a:pPr>
            <a:r>
              <a:rPr lang="en-US" sz="2800" b="1" dirty="0">
                <a:solidFill>
                  <a:schemeClr val="accent1"/>
                </a:solidFill>
                <a:effectLst>
                  <a:outerShdw blurRad="38100" dist="38100" dir="2700000" algn="tl">
                    <a:srgbClr val="FFFFFF"/>
                  </a:outerShdw>
                </a:effectLst>
                <a:latin typeface="Arial"/>
                <a:ea typeface="+mn-ea"/>
              </a:rPr>
              <a:t> </a:t>
            </a:r>
            <a:r>
              <a:rPr lang="en-US" sz="1600" b="1" dirty="0">
                <a:solidFill>
                  <a:schemeClr val="accent1"/>
                </a:solidFill>
                <a:effectLst>
                  <a:outerShdw blurRad="38100" dist="38100" dir="2700000" algn="tl">
                    <a:srgbClr val="FFFFFF"/>
                  </a:outerShdw>
                </a:effectLst>
                <a:latin typeface="Arial"/>
                <a:ea typeface="+mn-ea"/>
              </a:rPr>
              <a:t>(latest data as of Feb, 2013)</a:t>
            </a:r>
            <a:endParaRPr lang="en-US" sz="2800" b="1" dirty="0">
              <a:solidFill>
                <a:schemeClr val="accent1"/>
              </a:solidFill>
              <a:effectLst>
                <a:outerShdw blurRad="38100" dist="38100" dir="2700000" algn="tl">
                  <a:srgbClr val="FFFFFF"/>
                </a:outerShdw>
              </a:effectLst>
              <a:latin typeface="Arial"/>
              <a:ea typeface="+mn-ea"/>
            </a:endParaRPr>
          </a:p>
        </p:txBody>
      </p:sp>
      <p:grpSp>
        <p:nvGrpSpPr>
          <p:cNvPr id="11267" name="Group 8"/>
          <p:cNvGrpSpPr>
            <a:grpSpLocks/>
          </p:cNvGrpSpPr>
          <p:nvPr/>
        </p:nvGrpSpPr>
        <p:grpSpPr bwMode="auto">
          <a:xfrm>
            <a:off x="3124200" y="1981200"/>
            <a:ext cx="5638800" cy="3352800"/>
            <a:chOff x="1920" y="1488"/>
            <a:chExt cx="3552" cy="2112"/>
          </a:xfrm>
        </p:grpSpPr>
        <p:sp>
          <p:nvSpPr>
            <p:cNvPr id="11271" name="Rectangle 3"/>
            <p:cNvSpPr>
              <a:spLocks noChangeArrowheads="1"/>
            </p:cNvSpPr>
            <p:nvPr/>
          </p:nvSpPr>
          <p:spPr bwMode="auto">
            <a:xfrm>
              <a:off x="1920" y="1488"/>
              <a:ext cx="3504"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n-US" altLang="en-US" sz="2400" dirty="0">
                  <a:solidFill>
                    <a:schemeClr val="accent1">
                      <a:lumMod val="50000"/>
                    </a:schemeClr>
                  </a:solidFill>
                </a:rPr>
                <a:t>Rank		Country	           Rate</a:t>
              </a:r>
            </a:p>
            <a:p>
              <a:pPr eaLnBrk="1" hangingPunct="1">
                <a:spcBef>
                  <a:spcPct val="0"/>
                </a:spcBef>
                <a:buClrTx/>
                <a:buSzTx/>
                <a:buFontTx/>
                <a:buNone/>
              </a:pPr>
              <a:endParaRPr lang="en-US" altLang="en-US" sz="1000" dirty="0">
                <a:solidFill>
                  <a:schemeClr val="accent1">
                    <a:lumMod val="50000"/>
                  </a:schemeClr>
                </a:solidFill>
              </a:endParaRPr>
            </a:p>
            <a:p>
              <a:pPr eaLnBrk="1" hangingPunct="1">
                <a:spcBef>
                  <a:spcPct val="0"/>
                </a:spcBef>
                <a:buClrTx/>
                <a:buSzTx/>
                <a:buFontTx/>
                <a:buNone/>
              </a:pPr>
              <a:r>
                <a:rPr lang="en-US" altLang="en-US" sz="2400" dirty="0">
                  <a:solidFill>
                    <a:schemeClr val="accent1">
                      <a:lumMod val="50000"/>
                    </a:schemeClr>
                  </a:solidFill>
                </a:rPr>
                <a:t>    1		Iceland		 </a:t>
              </a:r>
              <a:r>
                <a:rPr lang="en-US" altLang="en-US" sz="2400" dirty="0" smtClean="0">
                  <a:solidFill>
                    <a:schemeClr val="accent1">
                      <a:lumMod val="50000"/>
                    </a:schemeClr>
                  </a:solidFill>
                </a:rPr>
                <a:t>        2.0</a:t>
              </a:r>
              <a:endParaRPr lang="en-US" altLang="en-US" sz="2400" dirty="0">
                <a:solidFill>
                  <a:schemeClr val="accent1">
                    <a:lumMod val="50000"/>
                  </a:schemeClr>
                </a:solidFill>
              </a:endParaRPr>
            </a:p>
            <a:p>
              <a:pPr eaLnBrk="1" hangingPunct="1">
                <a:spcBef>
                  <a:spcPct val="0"/>
                </a:spcBef>
                <a:buClrTx/>
                <a:buSzTx/>
                <a:buFontTx/>
                <a:buNone/>
              </a:pPr>
              <a:r>
                <a:rPr lang="en-US" altLang="en-US" sz="2400" dirty="0">
                  <a:solidFill>
                    <a:schemeClr val="accent1">
                      <a:lumMod val="50000"/>
                    </a:schemeClr>
                  </a:solidFill>
                </a:rPr>
                <a:t>    2		Sweden		 </a:t>
              </a:r>
              <a:r>
                <a:rPr lang="en-US" altLang="en-US" sz="2400" dirty="0" smtClean="0">
                  <a:solidFill>
                    <a:schemeClr val="accent1">
                      <a:lumMod val="50000"/>
                    </a:schemeClr>
                  </a:solidFill>
                </a:rPr>
                <a:t>        2.5</a:t>
              </a:r>
              <a:endParaRPr lang="en-US" altLang="en-US" sz="2400" dirty="0">
                <a:solidFill>
                  <a:schemeClr val="accent1">
                    <a:lumMod val="50000"/>
                  </a:schemeClr>
                </a:solidFill>
              </a:endParaRPr>
            </a:p>
            <a:p>
              <a:pPr eaLnBrk="1" hangingPunct="1">
                <a:spcBef>
                  <a:spcPct val="0"/>
                </a:spcBef>
                <a:buClrTx/>
                <a:buSzTx/>
                <a:buFontTx/>
                <a:buNone/>
              </a:pPr>
              <a:r>
                <a:rPr lang="en-US" altLang="en-US" sz="2400" dirty="0">
                  <a:solidFill>
                    <a:schemeClr val="accent1">
                      <a:lumMod val="50000"/>
                    </a:schemeClr>
                  </a:solidFill>
                </a:rPr>
                <a:t>    8		Portugal		</a:t>
              </a:r>
              <a:r>
                <a:rPr lang="en-US" altLang="en-US" sz="2400" dirty="0" smtClean="0">
                  <a:solidFill>
                    <a:schemeClr val="accent1">
                      <a:lumMod val="50000"/>
                    </a:schemeClr>
                  </a:solidFill>
                </a:rPr>
                <a:t>         </a:t>
              </a:r>
              <a:r>
                <a:rPr lang="en-US" altLang="en-US" sz="2400" dirty="0">
                  <a:solidFill>
                    <a:schemeClr val="accent1">
                      <a:lumMod val="50000"/>
                    </a:schemeClr>
                  </a:solidFill>
                </a:rPr>
                <a:t>3.4</a:t>
              </a:r>
            </a:p>
            <a:p>
              <a:pPr eaLnBrk="1" hangingPunct="1">
                <a:spcBef>
                  <a:spcPct val="0"/>
                </a:spcBef>
                <a:buClrTx/>
                <a:buSzTx/>
                <a:buFontTx/>
                <a:buNone/>
              </a:pPr>
              <a:r>
                <a:rPr lang="en-US" altLang="en-US" sz="2400" dirty="0">
                  <a:solidFill>
                    <a:schemeClr val="accent1">
                      <a:lumMod val="50000"/>
                    </a:schemeClr>
                  </a:solidFill>
                </a:rPr>
                <a:t>   13		Austria		</a:t>
              </a:r>
              <a:r>
                <a:rPr lang="en-US" altLang="en-US" sz="2400" dirty="0" smtClean="0">
                  <a:solidFill>
                    <a:schemeClr val="accent1">
                      <a:lumMod val="50000"/>
                    </a:schemeClr>
                  </a:solidFill>
                </a:rPr>
                <a:t>         3.7</a:t>
              </a:r>
              <a:endParaRPr lang="en-US" altLang="en-US" sz="2400" dirty="0">
                <a:solidFill>
                  <a:schemeClr val="accent1">
                    <a:lumMod val="50000"/>
                  </a:schemeClr>
                </a:solidFill>
              </a:endParaRPr>
            </a:p>
            <a:p>
              <a:pPr eaLnBrk="1" hangingPunct="1">
                <a:spcBef>
                  <a:spcPct val="0"/>
                </a:spcBef>
                <a:buClrTx/>
                <a:buSzTx/>
                <a:buFontTx/>
                <a:buNone/>
              </a:pPr>
              <a:r>
                <a:rPr lang="en-US" altLang="en-US" sz="2400" dirty="0">
                  <a:solidFill>
                    <a:schemeClr val="accent1">
                      <a:lumMod val="50000"/>
                    </a:schemeClr>
                  </a:solidFill>
                </a:rPr>
                <a:t>   22		United Kingdom	 </a:t>
              </a:r>
              <a:r>
                <a:rPr lang="en-US" altLang="en-US" sz="2400" dirty="0" smtClean="0">
                  <a:solidFill>
                    <a:schemeClr val="accent1">
                      <a:lumMod val="50000"/>
                    </a:schemeClr>
                  </a:solidFill>
                </a:rPr>
                <a:t>   4.8</a:t>
              </a:r>
              <a:endParaRPr lang="en-US" altLang="en-US" sz="2400" dirty="0">
                <a:solidFill>
                  <a:schemeClr val="accent1">
                    <a:lumMod val="50000"/>
                  </a:schemeClr>
                </a:solidFill>
              </a:endParaRPr>
            </a:p>
            <a:p>
              <a:pPr eaLnBrk="1" hangingPunct="1">
                <a:spcBef>
                  <a:spcPct val="0"/>
                </a:spcBef>
                <a:buClrTx/>
                <a:buSzTx/>
                <a:buFontTx/>
                <a:buNone/>
              </a:pPr>
              <a:r>
                <a:rPr lang="en-US" altLang="en-US" sz="2400" dirty="0">
                  <a:solidFill>
                    <a:schemeClr val="accent1">
                      <a:lumMod val="50000"/>
                    </a:schemeClr>
                  </a:solidFill>
                </a:rPr>
                <a:t>   24 		Canada		 </a:t>
              </a:r>
              <a:r>
                <a:rPr lang="en-US" altLang="en-US" sz="2400" dirty="0" smtClean="0">
                  <a:solidFill>
                    <a:schemeClr val="accent1">
                      <a:lumMod val="50000"/>
                    </a:schemeClr>
                  </a:solidFill>
                </a:rPr>
                <a:t>         5.1</a:t>
              </a:r>
              <a:endParaRPr lang="en-US" altLang="en-US" sz="2400" dirty="0">
                <a:solidFill>
                  <a:schemeClr val="accent1">
                    <a:lumMod val="50000"/>
                  </a:schemeClr>
                </a:solidFill>
              </a:endParaRPr>
            </a:p>
            <a:p>
              <a:pPr eaLnBrk="1" hangingPunct="1">
                <a:spcBef>
                  <a:spcPct val="0"/>
                </a:spcBef>
                <a:buClrTx/>
                <a:buSzTx/>
                <a:buFontTx/>
                <a:buNone/>
              </a:pPr>
              <a:r>
                <a:rPr lang="en-US" altLang="en-US" sz="2400" dirty="0">
                  <a:solidFill>
                    <a:schemeClr val="accent1">
                      <a:lumMod val="50000"/>
                    </a:schemeClr>
                  </a:solidFill>
                </a:rPr>
                <a:t>   </a:t>
              </a:r>
              <a:r>
                <a:rPr lang="en-US" altLang="en-US" sz="2400" b="1" dirty="0">
                  <a:solidFill>
                    <a:schemeClr val="accent1">
                      <a:lumMod val="50000"/>
                    </a:schemeClr>
                  </a:solidFill>
                </a:rPr>
                <a:t>28 		United States	 </a:t>
              </a:r>
              <a:r>
                <a:rPr lang="en-US" altLang="en-US" sz="2400" b="1" dirty="0" smtClean="0">
                  <a:solidFill>
                    <a:schemeClr val="accent1">
                      <a:lumMod val="50000"/>
                    </a:schemeClr>
                  </a:solidFill>
                </a:rPr>
                <a:t>    6.8</a:t>
              </a:r>
              <a:endParaRPr lang="en-US" altLang="en-US" sz="2400" dirty="0">
                <a:solidFill>
                  <a:schemeClr val="accent1">
                    <a:lumMod val="50000"/>
                  </a:schemeClr>
                </a:solidFill>
              </a:endParaRPr>
            </a:p>
            <a:p>
              <a:pPr eaLnBrk="1" hangingPunct="1">
                <a:spcBef>
                  <a:spcPct val="0"/>
                </a:spcBef>
                <a:buClrTx/>
                <a:buSzTx/>
                <a:buFontTx/>
                <a:buNone/>
              </a:pPr>
              <a:r>
                <a:rPr lang="en-US" altLang="en-US" sz="2400" dirty="0"/>
                <a:t>					</a:t>
              </a:r>
              <a:endParaRPr lang="en-US" altLang="en-US" sz="1800" dirty="0"/>
            </a:p>
          </p:txBody>
        </p:sp>
        <p:sp>
          <p:nvSpPr>
            <p:cNvPr id="11272" name="Line 4"/>
            <p:cNvSpPr>
              <a:spLocks noChangeShapeType="1"/>
            </p:cNvSpPr>
            <p:nvPr/>
          </p:nvSpPr>
          <p:spPr bwMode="auto">
            <a:xfrm>
              <a:off x="1968" y="1776"/>
              <a:ext cx="3504" cy="0"/>
            </a:xfrm>
            <a:prstGeom prst="line">
              <a:avLst/>
            </a:prstGeom>
            <a:noFill/>
            <a:ln w="9525">
              <a:solidFill>
                <a:srgbClr val="3333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1268" name="Text Box 5"/>
          <p:cNvSpPr txBox="1">
            <a:spLocks noChangeArrowheads="1"/>
          </p:cNvSpPr>
          <p:nvPr/>
        </p:nvSpPr>
        <p:spPr bwMode="auto">
          <a:xfrm>
            <a:off x="3886200" y="6172200"/>
            <a:ext cx="5257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lgn="r">
              <a:spcBef>
                <a:spcPct val="50000"/>
              </a:spcBef>
              <a:buClrTx/>
              <a:buSzTx/>
              <a:buFontTx/>
              <a:buNone/>
            </a:pPr>
            <a:r>
              <a:rPr lang="en-US" altLang="en-US" sz="1000" dirty="0">
                <a:solidFill>
                  <a:schemeClr val="accent1"/>
                </a:solidFill>
              </a:rPr>
              <a:t>MODs </a:t>
            </a:r>
            <a:r>
              <a:rPr lang="en-US" altLang="en-US" sz="1000" dirty="0" err="1">
                <a:solidFill>
                  <a:schemeClr val="accent1"/>
                </a:solidFill>
              </a:rPr>
              <a:t>Peristats</a:t>
            </a:r>
            <a:r>
              <a:rPr lang="en-US" altLang="en-US" sz="1000" dirty="0">
                <a:solidFill>
                  <a:schemeClr val="accent1"/>
                </a:solidFill>
              </a:rPr>
              <a:t>, 2009</a:t>
            </a:r>
          </a:p>
        </p:txBody>
      </p:sp>
      <p:sp>
        <p:nvSpPr>
          <p:cNvPr id="11269" name="AutoShape 6">
            <a:hlinkClick r:id="rId2" action="ppaction://hlinksldjump"/>
          </p:cNvPr>
          <p:cNvSpPr>
            <a:spLocks noChangeArrowheads="1"/>
          </p:cNvSpPr>
          <p:nvPr/>
        </p:nvSpPr>
        <p:spPr bwMode="auto">
          <a:xfrm>
            <a:off x="304800" y="5867400"/>
            <a:ext cx="1216025" cy="530225"/>
          </a:xfrm>
          <a:prstGeom prst="leftArrow">
            <a:avLst>
              <a:gd name="adj1" fmla="val 50000"/>
              <a:gd name="adj2" fmla="val 57335"/>
            </a:avLst>
          </a:prstGeom>
          <a:solidFill>
            <a:srgbClr val="BBE0E3"/>
          </a:solidFill>
          <a:ln w="9525">
            <a:solidFill>
              <a:schemeClr val="bg1"/>
            </a:solidFill>
            <a:miter lim="800000"/>
            <a:headEnd/>
            <a:tailEnd/>
          </a:ln>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solidFill>
                  <a:srgbClr val="3333CC"/>
                </a:solidFill>
                <a:latin typeface="Garamond" panose="02020404030301010803" pitchFamily="18" charset="0"/>
                <a:hlinkClick r:id="rId3" action="ppaction://hlinksldjump"/>
              </a:rPr>
              <a:t>Back</a:t>
            </a:r>
            <a:r>
              <a:rPr lang="en-US" altLang="en-US" sz="1800">
                <a:latin typeface="Garamond" panose="02020404030301010803" pitchFamily="18" charset="0"/>
              </a:rPr>
              <a:t> </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2438400"/>
            <a:ext cx="3219450"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1640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97" y="2317749"/>
            <a:ext cx="3787145" cy="287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429" y="2543174"/>
            <a:ext cx="3415871" cy="3351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0" name="Rectangle 17"/>
          <p:cNvSpPr>
            <a:spLocks noChangeArrowheads="1"/>
          </p:cNvSpPr>
          <p:nvPr/>
        </p:nvSpPr>
        <p:spPr bwMode="auto">
          <a:xfrm>
            <a:off x="438232" y="5572124"/>
            <a:ext cx="7705643" cy="82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000" dirty="0">
                <a:solidFill>
                  <a:schemeClr val="accent1"/>
                </a:solidFill>
              </a:rPr>
              <a:t>Preterm is less than 37 completed weeks gestation. Very preterm is less than 32 completed weeks gestation.</a:t>
            </a:r>
          </a:p>
          <a:p>
            <a:pPr>
              <a:spcBef>
                <a:spcPct val="0"/>
              </a:spcBef>
              <a:buClrTx/>
              <a:buSzTx/>
              <a:buFontTx/>
              <a:buNone/>
            </a:pPr>
            <a:r>
              <a:rPr lang="en-US" altLang="en-US" sz="1000" dirty="0">
                <a:solidFill>
                  <a:schemeClr val="accent1"/>
                </a:solidFill>
              </a:rPr>
              <a:t> Moderately preterm is 32-36 completed weeks of gestation. </a:t>
            </a:r>
            <a:r>
              <a:rPr lang="en-US" altLang="en-US" sz="1000" dirty="0" smtClean="0">
                <a:solidFill>
                  <a:schemeClr val="accent1"/>
                </a:solidFill>
              </a:rPr>
              <a:t/>
            </a:r>
            <a:br>
              <a:rPr lang="en-US" altLang="en-US" sz="1000" dirty="0" smtClean="0">
                <a:solidFill>
                  <a:schemeClr val="accent1"/>
                </a:solidFill>
              </a:rPr>
            </a:br>
            <a:r>
              <a:rPr lang="en-US" altLang="en-US" sz="1000" dirty="0" smtClean="0">
                <a:solidFill>
                  <a:schemeClr val="accent1"/>
                </a:solidFill>
              </a:rPr>
              <a:t>								</a:t>
            </a:r>
          </a:p>
          <a:p>
            <a:pPr>
              <a:spcBef>
                <a:spcPct val="0"/>
              </a:spcBef>
              <a:buClrTx/>
              <a:buSzTx/>
              <a:buFontTx/>
              <a:buNone/>
            </a:pPr>
            <a:endParaRPr lang="en-US" altLang="en-US" sz="1000" dirty="0">
              <a:solidFill>
                <a:schemeClr val="accent1"/>
              </a:solidFill>
            </a:endParaRPr>
          </a:p>
          <a:p>
            <a:pPr>
              <a:spcBef>
                <a:spcPct val="0"/>
              </a:spcBef>
              <a:buClrTx/>
              <a:buSzTx/>
              <a:buFontTx/>
              <a:buNone/>
            </a:pPr>
            <a:r>
              <a:rPr lang="en-US" altLang="en-US" sz="1000" dirty="0" smtClean="0">
                <a:solidFill>
                  <a:schemeClr val="accent1"/>
                </a:solidFill>
              </a:rPr>
              <a:t>								Source</a:t>
            </a:r>
            <a:r>
              <a:rPr lang="en-US" altLang="en-US" sz="1000" dirty="0">
                <a:solidFill>
                  <a:schemeClr val="accent1"/>
                </a:solidFill>
              </a:rPr>
              <a:t>: National Center for Health Statistics, final natality data. </a:t>
            </a:r>
            <a:r>
              <a:rPr lang="en-US" altLang="en-US" sz="1000" dirty="0" smtClean="0">
                <a:solidFill>
                  <a:schemeClr val="accent1"/>
                </a:solidFill>
              </a:rPr>
              <a:t>									Retrieved </a:t>
            </a:r>
            <a:r>
              <a:rPr lang="en-US" altLang="en-US" sz="1000" dirty="0">
                <a:solidFill>
                  <a:schemeClr val="accent1"/>
                </a:solidFill>
              </a:rPr>
              <a:t>Mary 24, 2016 from www.marchofdimes.com/peristats.</a:t>
            </a:r>
          </a:p>
        </p:txBody>
      </p:sp>
      <p:sp>
        <p:nvSpPr>
          <p:cNvPr id="12291" name="Title 1"/>
          <p:cNvSpPr txBox="1">
            <a:spLocks/>
          </p:cNvSpPr>
          <p:nvPr/>
        </p:nvSpPr>
        <p:spPr bwMode="auto">
          <a:xfrm>
            <a:off x="696685" y="988333"/>
            <a:ext cx="8044544"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n-US" altLang="en-US" sz="3600" b="1" dirty="0">
              <a:solidFill>
                <a:srgbClr val="0000FF"/>
              </a:solidFill>
            </a:endParaRPr>
          </a:p>
        </p:txBody>
      </p:sp>
      <p:sp>
        <p:nvSpPr>
          <p:cNvPr id="7" name="AutoShape 7">
            <a:hlinkClick r:id="" action="ppaction://hlinkshowjump?jump=nextslide"/>
          </p:cNvPr>
          <p:cNvSpPr>
            <a:spLocks noChangeArrowheads="1"/>
          </p:cNvSpPr>
          <p:nvPr/>
        </p:nvSpPr>
        <p:spPr bwMode="auto">
          <a:xfrm>
            <a:off x="8001000" y="5867400"/>
            <a:ext cx="1143000" cy="533400"/>
          </a:xfrm>
          <a:prstGeom prst="rightArrow">
            <a:avLst>
              <a:gd name="adj1" fmla="val 50000"/>
              <a:gd name="adj2" fmla="val 53571"/>
            </a:avLst>
          </a:prstGeom>
          <a:solidFill>
            <a:srgbClr val="BBE0E3"/>
          </a:solidFill>
          <a:ln w="9525" algn="ctr">
            <a:solidFill>
              <a:srgbClr val="000000"/>
            </a:solidFill>
            <a:miter lim="800000"/>
            <a:headEnd/>
            <a:tailEnd/>
          </a:ln>
        </p:spPr>
        <p:txBody>
          <a:bodyPr wrap="none" anchor="ctr"/>
          <a:lstStyle/>
          <a:p>
            <a:pPr algn="ctr" eaLnBrk="1" fontAlgn="auto" hangingPunct="1">
              <a:spcBef>
                <a:spcPts val="0"/>
              </a:spcBef>
              <a:spcAft>
                <a:spcPts val="0"/>
              </a:spcAft>
              <a:defRPr/>
            </a:pPr>
            <a:r>
              <a:rPr lang="en-US" sz="1800" kern="0" dirty="0">
                <a:solidFill>
                  <a:srgbClr val="3333CC"/>
                </a:solidFill>
                <a:latin typeface="Garamond" pitchFamily="18" charset="0"/>
                <a:ea typeface="+mn-ea"/>
              </a:rPr>
              <a:t>Next</a:t>
            </a:r>
          </a:p>
        </p:txBody>
      </p:sp>
      <p:sp>
        <p:nvSpPr>
          <p:cNvPr id="2" name="Title 1"/>
          <p:cNvSpPr>
            <a:spLocks noGrp="1"/>
          </p:cNvSpPr>
          <p:nvPr>
            <p:ph type="title"/>
          </p:nvPr>
        </p:nvSpPr>
        <p:spPr>
          <a:xfrm>
            <a:off x="581192" y="687474"/>
            <a:ext cx="8062065" cy="1083329"/>
          </a:xfrm>
        </p:spPr>
        <p:txBody>
          <a:bodyPr>
            <a:normAutofit/>
          </a:bodyPr>
          <a:lstStyle/>
          <a:p>
            <a:r>
              <a:rPr lang="en-US" dirty="0"/>
              <a:t>Preterm births in the U.S. </a:t>
            </a:r>
            <a:r>
              <a:rPr lang="en-US" dirty="0" smtClean="0"/>
              <a:t>2003-2013</a:t>
            </a:r>
            <a:r>
              <a:rPr lang="en-US" dirty="0"/>
              <a:t/>
            </a:r>
            <a:br>
              <a:rPr lang="en-US" dirty="0"/>
            </a:br>
            <a:endParaRPr lang="en-US" dirty="0"/>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3361" y="2092324"/>
            <a:ext cx="2773363"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08985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Preterm birth in the U.S.</a:t>
            </a:r>
          </a:p>
        </p:txBody>
      </p:sp>
      <p:sp>
        <p:nvSpPr>
          <p:cNvPr id="13315" name="Rectangle 3"/>
          <p:cNvSpPr>
            <a:spLocks noGrp="1" noChangeArrowheads="1"/>
          </p:cNvSpPr>
          <p:nvPr>
            <p:ph idx="1"/>
          </p:nvPr>
        </p:nvSpPr>
        <p:spPr>
          <a:xfrm>
            <a:off x="457617" y="2124075"/>
            <a:ext cx="8238706" cy="4483100"/>
          </a:xfrm>
        </p:spPr>
        <p:txBody>
          <a:bodyPr>
            <a:normAutofit/>
          </a:bodyPr>
          <a:lstStyle/>
          <a:p>
            <a:pPr>
              <a:lnSpc>
                <a:spcPct val="80000"/>
              </a:lnSpc>
            </a:pPr>
            <a:r>
              <a:rPr lang="en-US" altLang="en-US" sz="2200" dirty="0" smtClean="0">
                <a:solidFill>
                  <a:schemeClr val="accent1"/>
                </a:solidFill>
              </a:rPr>
              <a:t>In the United Stated in 2013, 1.9% of live births very premature, 9.5% were moderately preterm, and 88.6% were not preterm</a:t>
            </a:r>
          </a:p>
          <a:p>
            <a:pPr>
              <a:lnSpc>
                <a:spcPct val="80000"/>
              </a:lnSpc>
            </a:pPr>
            <a:r>
              <a:rPr lang="en-US" altLang="en-US" sz="2200" dirty="0" smtClean="0">
                <a:solidFill>
                  <a:schemeClr val="accent1"/>
                </a:solidFill>
              </a:rPr>
              <a:t>Between 2000-2010, the rate of infants born preterm increased by more than 3% and  from 2010-2013, the rate decreased by .6%;</a:t>
            </a:r>
          </a:p>
          <a:p>
            <a:pPr>
              <a:lnSpc>
                <a:spcPct val="80000"/>
              </a:lnSpc>
            </a:pPr>
            <a:r>
              <a:rPr lang="en-US" altLang="en-US" sz="2200" dirty="0" smtClean="0">
                <a:solidFill>
                  <a:schemeClr val="accent1"/>
                </a:solidFill>
              </a:rPr>
              <a:t>Despite numerous prevention strategies, the rate of very preterm births is consistent at 2%;</a:t>
            </a:r>
          </a:p>
          <a:p>
            <a:pPr>
              <a:lnSpc>
                <a:spcPct val="80000"/>
              </a:lnSpc>
            </a:pPr>
            <a:r>
              <a:rPr lang="en-US" altLang="en-US" sz="2200" dirty="0" smtClean="0">
                <a:solidFill>
                  <a:schemeClr val="accent1"/>
                </a:solidFill>
              </a:rPr>
              <a:t>The </a:t>
            </a:r>
            <a:r>
              <a:rPr lang="en-US" altLang="en-US" sz="2200" i="1" dirty="0" smtClean="0">
                <a:solidFill>
                  <a:schemeClr val="accent1"/>
                </a:solidFill>
              </a:rPr>
              <a:t>Healthy People 2020</a:t>
            </a:r>
            <a:r>
              <a:rPr lang="en-US" altLang="en-US" sz="2200" dirty="0">
                <a:solidFill>
                  <a:schemeClr val="accent1"/>
                </a:solidFill>
              </a:rPr>
              <a:t> goal for preterm births  is to reduce the rate to no more than 11.4% of all live births by the end of this </a:t>
            </a:r>
            <a:r>
              <a:rPr lang="en-US" altLang="en-US" sz="2200" dirty="0" smtClean="0">
                <a:solidFill>
                  <a:schemeClr val="accent1"/>
                </a:solidFill>
              </a:rPr>
              <a:t>decade.</a:t>
            </a:r>
          </a:p>
          <a:p>
            <a:pPr>
              <a:lnSpc>
                <a:spcPct val="80000"/>
              </a:lnSpc>
              <a:buFontTx/>
              <a:buNone/>
            </a:pPr>
            <a:r>
              <a:rPr lang="en-US" altLang="en-US" sz="2800" dirty="0" smtClean="0">
                <a:solidFill>
                  <a:srgbClr val="3333CC"/>
                </a:solidFill>
                <a:latin typeface="Arial" panose="020B0604020202020204" pitchFamily="34" charset="0"/>
              </a:rPr>
              <a:t/>
            </a:r>
            <a:br>
              <a:rPr lang="en-US" altLang="en-US" sz="2800" dirty="0" smtClean="0">
                <a:solidFill>
                  <a:srgbClr val="3333CC"/>
                </a:solidFill>
                <a:latin typeface="Arial" panose="020B0604020202020204" pitchFamily="34" charset="0"/>
              </a:rPr>
            </a:br>
            <a:r>
              <a:rPr lang="en-US" altLang="en-US" sz="2800" dirty="0" smtClean="0">
                <a:latin typeface="Arial" panose="020B0604020202020204" pitchFamily="34" charset="0"/>
              </a:rPr>
              <a:t> </a:t>
            </a:r>
          </a:p>
        </p:txBody>
      </p:sp>
      <p:sp>
        <p:nvSpPr>
          <p:cNvPr id="13316" name="AutoShape 5">
            <a:hlinkClick r:id="rId2" action="ppaction://hlinksldjump"/>
          </p:cNvPr>
          <p:cNvSpPr>
            <a:spLocks noChangeArrowheads="1"/>
          </p:cNvSpPr>
          <p:nvPr/>
        </p:nvSpPr>
        <p:spPr bwMode="auto">
          <a:xfrm>
            <a:off x="304800" y="5867400"/>
            <a:ext cx="1216025" cy="530225"/>
          </a:xfrm>
          <a:prstGeom prst="leftArrow">
            <a:avLst>
              <a:gd name="adj1" fmla="val 50000"/>
              <a:gd name="adj2" fmla="val 57335"/>
            </a:avLst>
          </a:prstGeom>
          <a:solidFill>
            <a:srgbClr val="BBE0E3"/>
          </a:solidFill>
          <a:ln w="9525">
            <a:solidFill>
              <a:schemeClr val="bg1"/>
            </a:solidFill>
            <a:miter lim="800000"/>
            <a:headEnd/>
            <a:tailEnd/>
          </a:ln>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solidFill>
                  <a:srgbClr val="3333CC"/>
                </a:solidFill>
                <a:latin typeface="Garamond" panose="02020404030301010803" pitchFamily="18" charset="0"/>
                <a:hlinkClick r:id="rId3" action="ppaction://hlinksldjump"/>
              </a:rPr>
              <a:t>Back</a:t>
            </a:r>
            <a:r>
              <a:rPr lang="en-US" altLang="en-US" sz="1800">
                <a:latin typeface="Garamond" panose="02020404030301010803" pitchFamily="18" charset="0"/>
                <a:hlinkClick r:id="rId3" action="ppaction://hlinksldjump"/>
              </a:rPr>
              <a:t> </a:t>
            </a:r>
            <a:endParaRPr lang="en-US" altLang="en-US" sz="1800">
              <a:latin typeface="Garamond" panose="02020404030301010803" pitchFamily="18" charset="0"/>
            </a:endParaRPr>
          </a:p>
        </p:txBody>
      </p:sp>
    </p:spTree>
    <p:extLst>
      <p:ext uri="{BB962C8B-B14F-4D97-AF65-F5344CB8AC3E}">
        <p14:creationId xmlns:p14="http://schemas.microsoft.com/office/powerpoint/2010/main" val="2055361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1" y="2358459"/>
            <a:ext cx="3719512" cy="2826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9384" y="2365646"/>
            <a:ext cx="4269816" cy="2924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Title 1"/>
          <p:cNvSpPr txBox="1">
            <a:spLocks/>
          </p:cNvSpPr>
          <p:nvPr/>
        </p:nvSpPr>
        <p:spPr bwMode="auto">
          <a:xfrm>
            <a:off x="457200" y="381000"/>
            <a:ext cx="83820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n-US" altLang="en-US" sz="3600" b="1" dirty="0">
              <a:solidFill>
                <a:srgbClr val="0000FF"/>
              </a:solidFill>
            </a:endParaRPr>
          </a:p>
        </p:txBody>
      </p:sp>
      <p:sp>
        <p:nvSpPr>
          <p:cNvPr id="7" name="AutoShape 7">
            <a:hlinkClick r:id="" action="ppaction://hlinkshowjump?jump=nextslide"/>
          </p:cNvPr>
          <p:cNvSpPr>
            <a:spLocks noChangeArrowheads="1"/>
          </p:cNvSpPr>
          <p:nvPr/>
        </p:nvSpPr>
        <p:spPr bwMode="auto">
          <a:xfrm>
            <a:off x="8001000" y="5867400"/>
            <a:ext cx="1143000" cy="533400"/>
          </a:xfrm>
          <a:prstGeom prst="rightArrow">
            <a:avLst>
              <a:gd name="adj1" fmla="val 50000"/>
              <a:gd name="adj2" fmla="val 53571"/>
            </a:avLst>
          </a:prstGeom>
          <a:solidFill>
            <a:srgbClr val="BBE0E3"/>
          </a:solidFill>
          <a:ln w="9525" algn="ctr">
            <a:solidFill>
              <a:srgbClr val="000000"/>
            </a:solidFill>
            <a:miter lim="800000"/>
            <a:headEnd/>
            <a:tailEnd/>
          </a:ln>
        </p:spPr>
        <p:txBody>
          <a:bodyPr wrap="none" anchor="ctr"/>
          <a:lstStyle/>
          <a:p>
            <a:pPr algn="ctr" eaLnBrk="1" fontAlgn="auto" hangingPunct="1">
              <a:spcBef>
                <a:spcPts val="0"/>
              </a:spcBef>
              <a:spcAft>
                <a:spcPts val="0"/>
              </a:spcAft>
              <a:defRPr/>
            </a:pPr>
            <a:r>
              <a:rPr lang="en-US" sz="1800" kern="0" dirty="0">
                <a:solidFill>
                  <a:srgbClr val="3333CC"/>
                </a:solidFill>
                <a:latin typeface="Garamond" pitchFamily="18" charset="0"/>
                <a:ea typeface="+mn-ea"/>
              </a:rPr>
              <a:t>Next</a:t>
            </a:r>
          </a:p>
        </p:txBody>
      </p:sp>
      <p:sp>
        <p:nvSpPr>
          <p:cNvPr id="2" name="Title 1"/>
          <p:cNvSpPr>
            <a:spLocks noGrp="1"/>
          </p:cNvSpPr>
          <p:nvPr>
            <p:ph type="title"/>
          </p:nvPr>
        </p:nvSpPr>
        <p:spPr/>
        <p:txBody>
          <a:bodyPr/>
          <a:lstStyle/>
          <a:p>
            <a:r>
              <a:rPr lang="en-US" dirty="0"/>
              <a:t>US Low Birthweight Deliveries </a:t>
            </a:r>
            <a:r>
              <a:rPr lang="en-US" dirty="0" smtClean="0"/>
              <a:t>2003-2013</a:t>
            </a:r>
            <a:endParaRPr lang="en-US" dirty="0"/>
          </a:p>
        </p:txBody>
      </p:sp>
      <p:sp>
        <p:nvSpPr>
          <p:cNvPr id="3" name="TextBox 2"/>
          <p:cNvSpPr txBox="1"/>
          <p:nvPr/>
        </p:nvSpPr>
        <p:spPr>
          <a:xfrm>
            <a:off x="4569384" y="1950148"/>
            <a:ext cx="2778919" cy="415498"/>
          </a:xfrm>
          <a:prstGeom prst="rect">
            <a:avLst/>
          </a:prstGeom>
          <a:noFill/>
        </p:spPr>
        <p:txBody>
          <a:bodyPr wrap="square" rtlCol="0">
            <a:spAutoFit/>
          </a:bodyPr>
          <a:lstStyle/>
          <a:p>
            <a:r>
              <a:rPr lang="en-US" sz="1050" dirty="0" smtClean="0">
                <a:latin typeface="+mj-lt"/>
              </a:rPr>
              <a:t>Distribution </a:t>
            </a:r>
            <a:r>
              <a:rPr lang="en-US" sz="1050" dirty="0">
                <a:latin typeface="+mj-lt"/>
              </a:rPr>
              <a:t>of gestational age categories: </a:t>
            </a:r>
            <a:r>
              <a:rPr lang="en-US" sz="1050" dirty="0" smtClean="0">
                <a:latin typeface="+mj-lt"/>
              </a:rPr>
              <a:t/>
            </a:r>
            <a:br>
              <a:rPr lang="en-US" sz="1050" dirty="0" smtClean="0">
                <a:latin typeface="+mj-lt"/>
              </a:rPr>
            </a:br>
            <a:r>
              <a:rPr lang="en-US" sz="1050" dirty="0" smtClean="0">
                <a:latin typeface="+mj-lt"/>
              </a:rPr>
              <a:t>United </a:t>
            </a:r>
            <a:r>
              <a:rPr lang="en-US" sz="1050" dirty="0">
                <a:latin typeface="+mj-lt"/>
              </a:rPr>
              <a:t>States, 2013 </a:t>
            </a:r>
          </a:p>
        </p:txBody>
      </p:sp>
      <p:sp>
        <p:nvSpPr>
          <p:cNvPr id="14338" name="Rectangle 17"/>
          <p:cNvSpPr>
            <a:spLocks noChangeArrowheads="1"/>
          </p:cNvSpPr>
          <p:nvPr/>
        </p:nvSpPr>
        <p:spPr bwMode="auto">
          <a:xfrm>
            <a:off x="609600" y="5185288"/>
            <a:ext cx="7772400" cy="108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000" dirty="0">
                <a:solidFill>
                  <a:schemeClr val="accent1"/>
                </a:solidFill>
              </a:rPr>
              <a:t>Low birthweight is less than 2500 grams (5 1/2 pounds). Very low birthweight is less than 1500 grams (3 1/3 pounds). Moderately low birthweight is 1500-2499 grams. 
					</a:t>
            </a:r>
            <a:endParaRPr lang="en-US" altLang="en-US" sz="1000" dirty="0" smtClean="0">
              <a:solidFill>
                <a:schemeClr val="accent1"/>
              </a:solidFill>
            </a:endParaRPr>
          </a:p>
          <a:p>
            <a:pPr>
              <a:spcBef>
                <a:spcPct val="0"/>
              </a:spcBef>
              <a:buClrTx/>
              <a:buSzTx/>
              <a:buFontTx/>
              <a:buNone/>
            </a:pPr>
            <a:endParaRPr lang="en-US" altLang="en-US" sz="1000" dirty="0">
              <a:solidFill>
                <a:schemeClr val="accent1"/>
              </a:solidFill>
            </a:endParaRPr>
          </a:p>
          <a:p>
            <a:pPr>
              <a:spcBef>
                <a:spcPct val="0"/>
              </a:spcBef>
              <a:buClrTx/>
              <a:buSzTx/>
              <a:buFontTx/>
              <a:buNone/>
            </a:pPr>
            <a:endParaRPr lang="en-US" altLang="en-US" sz="1000" dirty="0" smtClean="0">
              <a:solidFill>
                <a:schemeClr val="accent1"/>
              </a:solidFill>
            </a:endParaRPr>
          </a:p>
          <a:p>
            <a:pPr>
              <a:spcBef>
                <a:spcPct val="0"/>
              </a:spcBef>
              <a:buClrTx/>
              <a:buSzTx/>
              <a:buFontTx/>
              <a:buNone/>
            </a:pPr>
            <a:endParaRPr lang="en-US" altLang="en-US" sz="1000" dirty="0">
              <a:solidFill>
                <a:schemeClr val="accent1"/>
              </a:solidFill>
            </a:endParaRPr>
          </a:p>
          <a:p>
            <a:pPr>
              <a:spcBef>
                <a:spcPct val="0"/>
              </a:spcBef>
              <a:buClrTx/>
              <a:buSzTx/>
              <a:buFontTx/>
              <a:buNone/>
            </a:pPr>
            <a:r>
              <a:rPr lang="en-US" altLang="en-US" sz="1000" dirty="0" smtClean="0">
                <a:solidFill>
                  <a:schemeClr val="accent1"/>
                </a:solidFill>
              </a:rPr>
              <a:t>								Source</a:t>
            </a:r>
            <a:r>
              <a:rPr lang="en-US" altLang="en-US" sz="1000" dirty="0">
                <a:solidFill>
                  <a:schemeClr val="accent1"/>
                </a:solidFill>
              </a:rPr>
              <a:t>: National Center for Health Statistics, final </a:t>
            </a:r>
            <a:r>
              <a:rPr lang="en-US" altLang="en-US" sz="1000" dirty="0" smtClean="0">
                <a:solidFill>
                  <a:schemeClr val="accent1"/>
                </a:solidFill>
              </a:rPr>
              <a:t>data</a:t>
            </a:r>
            <a:r>
              <a:rPr lang="en-US" altLang="en-US" sz="1000" dirty="0">
                <a:solidFill>
                  <a:schemeClr val="accent1"/>
                </a:solidFill>
              </a:rPr>
              <a:t>. </a:t>
            </a:r>
            <a:r>
              <a:rPr lang="en-US" altLang="en-US" sz="1000" dirty="0" smtClean="0">
                <a:solidFill>
                  <a:schemeClr val="accent1"/>
                </a:solidFill>
              </a:rPr>
              <a:t/>
            </a:r>
            <a:br>
              <a:rPr lang="en-US" altLang="en-US" sz="1000" dirty="0" smtClean="0">
                <a:solidFill>
                  <a:schemeClr val="accent1"/>
                </a:solidFill>
              </a:rPr>
            </a:br>
            <a:r>
              <a:rPr lang="en-US" altLang="en-US" sz="1000" dirty="0" smtClean="0">
                <a:solidFill>
                  <a:schemeClr val="accent1"/>
                </a:solidFill>
              </a:rPr>
              <a:t>								Retrieved </a:t>
            </a:r>
            <a:r>
              <a:rPr lang="en-US" altLang="en-US" sz="1000" dirty="0">
                <a:solidFill>
                  <a:schemeClr val="accent1"/>
                </a:solidFill>
              </a:rPr>
              <a:t>May 24, 2016, from </a:t>
            </a:r>
            <a:r>
              <a:rPr lang="en-US" altLang="en-US" sz="1000" dirty="0" smtClean="0">
                <a:solidFill>
                  <a:schemeClr val="accent1"/>
                </a:solidFill>
              </a:rPr>
              <a:t>www.marchofdimes.org/peristats</a:t>
            </a:r>
            <a:r>
              <a:rPr lang="en-US" altLang="en-US" sz="1000" dirty="0">
                <a:solidFill>
                  <a:schemeClr val="accent1"/>
                </a:solidFill>
              </a:rPr>
              <a:t>.</a:t>
            </a:r>
          </a:p>
          <a:p>
            <a:pPr>
              <a:spcBef>
                <a:spcPct val="0"/>
              </a:spcBef>
              <a:buClrTx/>
              <a:buSzTx/>
              <a:buFontTx/>
              <a:buNone/>
            </a:pPr>
            <a:r>
              <a:rPr lang="en-US" altLang="en-US" sz="1000" dirty="0" smtClean="0">
                <a:solidFill>
                  <a:schemeClr val="accent1"/>
                </a:solidFill>
              </a:rPr>
              <a:t>.</a:t>
            </a:r>
            <a:endParaRPr lang="en-US" altLang="en-US" sz="1000" dirty="0">
              <a:solidFill>
                <a:schemeClr val="accent1"/>
              </a:solidFill>
            </a:endParaRPr>
          </a:p>
        </p:txBody>
      </p:sp>
    </p:spTree>
    <p:extLst>
      <p:ext uri="{BB962C8B-B14F-4D97-AF65-F5344CB8AC3E}">
        <p14:creationId xmlns:p14="http://schemas.microsoft.com/office/powerpoint/2010/main" val="2603730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p:txBody>
          <a:bodyPr/>
          <a:lstStyle/>
          <a:p>
            <a:r>
              <a:rPr lang="en-US" altLang="en-US" smtClean="0"/>
              <a:t>Low birth weight in the U.S.</a:t>
            </a:r>
          </a:p>
        </p:txBody>
      </p:sp>
      <p:sp>
        <p:nvSpPr>
          <p:cNvPr id="15363" name="Rectangle 3"/>
          <p:cNvSpPr>
            <a:spLocks noGrp="1" noChangeArrowheads="1"/>
          </p:cNvSpPr>
          <p:nvPr>
            <p:ph idx="1"/>
          </p:nvPr>
        </p:nvSpPr>
        <p:spPr/>
        <p:txBody>
          <a:bodyPr>
            <a:normAutofit/>
          </a:bodyPr>
          <a:lstStyle/>
          <a:p>
            <a:r>
              <a:rPr lang="en-US" altLang="en-US" sz="2400" dirty="0" smtClean="0"/>
              <a:t>In 2013, 1 in 13 babies (8 %) was born weighing less than 2500 </a:t>
            </a:r>
            <a:r>
              <a:rPr lang="en-US" altLang="en-US" sz="2400" dirty="0" err="1" smtClean="0"/>
              <a:t>gms</a:t>
            </a:r>
            <a:r>
              <a:rPr lang="en-US" altLang="en-US" sz="2400" dirty="0" smtClean="0"/>
              <a:t>. Low birth weight affected approximately 315,099 infants;</a:t>
            </a:r>
          </a:p>
          <a:p>
            <a:r>
              <a:rPr lang="en-US" altLang="en-US" sz="2400" dirty="0" smtClean="0"/>
              <a:t>Between 2000 and 2010, the rate of infants born low birth weight in the United States increased more than </a:t>
            </a:r>
            <a:r>
              <a:rPr lang="en-US" altLang="en-US" sz="2400" dirty="0"/>
              <a:t>6</a:t>
            </a:r>
            <a:r>
              <a:rPr lang="en-US" altLang="en-US" sz="2400" dirty="0" smtClean="0"/>
              <a:t>% and  </a:t>
            </a:r>
            <a:r>
              <a:rPr lang="en-US" altLang="en-US" sz="2400" dirty="0"/>
              <a:t>from 2010-2013, the rate decreased by </a:t>
            </a:r>
            <a:r>
              <a:rPr lang="en-US" altLang="en-US" sz="2400" dirty="0" smtClean="0"/>
              <a:t>.1%;</a:t>
            </a:r>
          </a:p>
          <a:p>
            <a:r>
              <a:rPr lang="en-US" altLang="en-US" sz="2400" dirty="0" smtClean="0"/>
              <a:t>The Healthy People 2020 goal for low birth is to reduce the rate to 7.8% of live births by the end of this decade.</a:t>
            </a:r>
          </a:p>
        </p:txBody>
      </p:sp>
      <p:sp>
        <p:nvSpPr>
          <p:cNvPr id="15364" name="AutoShape 5">
            <a:hlinkClick r:id="rId2" action="ppaction://hlinksldjump"/>
          </p:cNvPr>
          <p:cNvSpPr>
            <a:spLocks noChangeArrowheads="1"/>
          </p:cNvSpPr>
          <p:nvPr/>
        </p:nvSpPr>
        <p:spPr bwMode="auto">
          <a:xfrm>
            <a:off x="228600" y="5867400"/>
            <a:ext cx="1216025" cy="530225"/>
          </a:xfrm>
          <a:prstGeom prst="leftArrow">
            <a:avLst>
              <a:gd name="adj1" fmla="val 50000"/>
              <a:gd name="adj2" fmla="val 57335"/>
            </a:avLst>
          </a:prstGeom>
          <a:solidFill>
            <a:srgbClr val="BBE0E3"/>
          </a:solidFill>
          <a:ln w="9525">
            <a:solidFill>
              <a:schemeClr val="bg1"/>
            </a:solidFill>
            <a:miter lim="800000"/>
            <a:headEnd/>
            <a:tailEnd/>
          </a:ln>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solidFill>
                  <a:srgbClr val="3333CC"/>
                </a:solidFill>
                <a:latin typeface="Garamond" panose="02020404030301010803" pitchFamily="18" charset="0"/>
                <a:hlinkClick r:id="rId3" action="ppaction://hlinksldjump"/>
              </a:rPr>
              <a:t>Back</a:t>
            </a:r>
            <a:r>
              <a:rPr lang="en-US" altLang="en-US" sz="1800">
                <a:latin typeface="Garamond" panose="02020404030301010803" pitchFamily="18" charset="0"/>
              </a:rPr>
              <a:t> </a:t>
            </a:r>
          </a:p>
        </p:txBody>
      </p:sp>
    </p:spTree>
    <p:extLst>
      <p:ext uri="{BB962C8B-B14F-4D97-AF65-F5344CB8AC3E}">
        <p14:creationId xmlns:p14="http://schemas.microsoft.com/office/powerpoint/2010/main" val="1988581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225" y="2116138"/>
            <a:ext cx="5218113" cy="37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6" name="Rectangle 17"/>
          <p:cNvSpPr>
            <a:spLocks noChangeArrowheads="1"/>
          </p:cNvSpPr>
          <p:nvPr/>
        </p:nvSpPr>
        <p:spPr bwMode="auto">
          <a:xfrm>
            <a:off x="637381" y="5372100"/>
            <a:ext cx="7543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
                <a:srgbClr val="262626"/>
              </a:buClr>
              <a:buSzTx/>
              <a:buFontTx/>
              <a:buNone/>
            </a:pPr>
            <a:r>
              <a:rPr lang="en-US" altLang="en-US" sz="1000" dirty="0">
                <a:solidFill>
                  <a:schemeClr val="accent1"/>
                </a:solidFill>
                <a:sym typeface="Trebuchet MS" panose="020B0603020202020204" pitchFamily="34" charset="0"/>
              </a:rPr>
              <a:t>An infant death occurs within the first year of life. 
</a:t>
            </a:r>
            <a:endParaRPr lang="en-US" altLang="en-US" sz="1000" dirty="0" smtClean="0">
              <a:solidFill>
                <a:schemeClr val="accent1"/>
              </a:solidFill>
              <a:sym typeface="Trebuchet MS" panose="020B0603020202020204" pitchFamily="34" charset="0"/>
            </a:endParaRPr>
          </a:p>
          <a:p>
            <a:pPr>
              <a:spcBef>
                <a:spcPct val="0"/>
              </a:spcBef>
              <a:buClr>
                <a:srgbClr val="262626"/>
              </a:buClr>
              <a:buSzTx/>
              <a:buFontTx/>
              <a:buNone/>
            </a:pPr>
            <a:r>
              <a:rPr lang="en-US" altLang="en-US" sz="1000" dirty="0">
                <a:solidFill>
                  <a:schemeClr val="accent1"/>
                </a:solidFill>
                <a:sym typeface="Trebuchet MS" panose="020B0603020202020204" pitchFamily="34" charset="0"/>
              </a:rPr>
              <a:t>	</a:t>
            </a:r>
            <a:r>
              <a:rPr lang="en-US" altLang="en-US" sz="1000" dirty="0" smtClean="0">
                <a:solidFill>
                  <a:schemeClr val="accent1"/>
                </a:solidFill>
                <a:sym typeface="Trebuchet MS" panose="020B0603020202020204" pitchFamily="34" charset="0"/>
              </a:rPr>
              <a:t>						</a:t>
            </a:r>
          </a:p>
          <a:p>
            <a:pPr>
              <a:spcBef>
                <a:spcPct val="0"/>
              </a:spcBef>
              <a:buClr>
                <a:srgbClr val="262626"/>
              </a:buClr>
              <a:buSzTx/>
              <a:buFontTx/>
              <a:buNone/>
            </a:pPr>
            <a:r>
              <a:rPr lang="en-US" altLang="en-US" sz="1000" dirty="0">
                <a:solidFill>
                  <a:schemeClr val="accent1"/>
                </a:solidFill>
                <a:sym typeface="Trebuchet MS" panose="020B0603020202020204" pitchFamily="34" charset="0"/>
              </a:rPr>
              <a:t>	</a:t>
            </a:r>
            <a:r>
              <a:rPr lang="en-US" altLang="en-US" sz="1000" dirty="0" smtClean="0">
                <a:solidFill>
                  <a:schemeClr val="accent1"/>
                </a:solidFill>
                <a:sym typeface="Trebuchet MS" panose="020B0603020202020204" pitchFamily="34" charset="0"/>
              </a:rPr>
              <a:t>						National </a:t>
            </a:r>
            <a:r>
              <a:rPr lang="en-US" altLang="en-US" sz="1000" dirty="0">
                <a:solidFill>
                  <a:schemeClr val="accent1"/>
                </a:solidFill>
                <a:sym typeface="Trebuchet MS" panose="020B0603020202020204" pitchFamily="34" charset="0"/>
              </a:rPr>
              <a:t>Center for Health Statistics, final mortality data, 1990-1994 and </a:t>
            </a:r>
            <a:r>
              <a:rPr lang="en-US" altLang="en-US" sz="1000" dirty="0" smtClean="0">
                <a:solidFill>
                  <a:schemeClr val="accent1"/>
                </a:solidFill>
                <a:sym typeface="Trebuchet MS" panose="020B0603020202020204" pitchFamily="34" charset="0"/>
              </a:rPr>
              <a:t>								period </a:t>
            </a:r>
            <a:r>
              <a:rPr lang="en-US" altLang="en-US" sz="1000" dirty="0">
                <a:solidFill>
                  <a:schemeClr val="accent1"/>
                </a:solidFill>
                <a:sym typeface="Trebuchet MS" panose="020B0603020202020204" pitchFamily="34" charset="0"/>
              </a:rPr>
              <a:t>linked birth/infant death data, 1995-present.</a:t>
            </a:r>
          </a:p>
          <a:p>
            <a:pPr>
              <a:spcBef>
                <a:spcPct val="0"/>
              </a:spcBef>
              <a:buClr>
                <a:srgbClr val="262626"/>
              </a:buClr>
              <a:buSzTx/>
              <a:buFontTx/>
              <a:buNone/>
            </a:pPr>
            <a:r>
              <a:rPr lang="en-US" altLang="en-US" sz="1000" dirty="0" smtClean="0">
                <a:solidFill>
                  <a:schemeClr val="accent1"/>
                </a:solidFill>
                <a:sym typeface="Trebuchet MS" panose="020B0603020202020204" pitchFamily="34" charset="0"/>
              </a:rPr>
              <a:t>							Retrieved </a:t>
            </a:r>
            <a:r>
              <a:rPr lang="en-US" altLang="en-US" sz="1000" dirty="0">
                <a:solidFill>
                  <a:schemeClr val="accent1"/>
                </a:solidFill>
                <a:sym typeface="Trebuchet MS" panose="020B0603020202020204" pitchFamily="34" charset="0"/>
              </a:rPr>
              <a:t>May 24, 2016, from www.marchofdimes.org/peristats</a:t>
            </a:r>
          </a:p>
        </p:txBody>
      </p:sp>
      <p:sp>
        <p:nvSpPr>
          <p:cNvPr id="16387" name="Title 1"/>
          <p:cNvSpPr txBox="1">
            <a:spLocks/>
          </p:cNvSpPr>
          <p:nvPr/>
        </p:nvSpPr>
        <p:spPr bwMode="auto">
          <a:xfrm>
            <a:off x="755650" y="692150"/>
            <a:ext cx="77724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
                <a:srgbClr val="C85D9B"/>
              </a:buClr>
              <a:buSzTx/>
              <a:buFontTx/>
              <a:buNone/>
            </a:pPr>
            <a:endParaRPr lang="en-US" altLang="en-US" sz="3600" b="1" dirty="0">
              <a:solidFill>
                <a:srgbClr val="0000FF"/>
              </a:solidFill>
              <a:sym typeface="Trebuchet MS" panose="020B0603020202020204" pitchFamily="34" charset="0"/>
            </a:endParaRPr>
          </a:p>
        </p:txBody>
      </p:sp>
      <p:sp>
        <p:nvSpPr>
          <p:cNvPr id="7" name="AutoShape 7">
            <a:hlinkClick r:id="" action="ppaction://hlinkshowjump?jump=nextslide"/>
          </p:cNvPr>
          <p:cNvSpPr>
            <a:spLocks noChangeArrowheads="1"/>
          </p:cNvSpPr>
          <p:nvPr/>
        </p:nvSpPr>
        <p:spPr bwMode="auto">
          <a:xfrm>
            <a:off x="8001000" y="5867400"/>
            <a:ext cx="1143000" cy="533400"/>
          </a:xfrm>
          <a:prstGeom prst="rightArrow">
            <a:avLst>
              <a:gd name="adj1" fmla="val 50000"/>
              <a:gd name="adj2" fmla="val 53571"/>
            </a:avLst>
          </a:prstGeom>
          <a:solidFill>
            <a:srgbClr val="BBE0E3"/>
          </a:solidFill>
          <a:ln w="9525" algn="ctr">
            <a:solidFill>
              <a:srgbClr val="000000"/>
            </a:solidFill>
            <a:miter lim="800000"/>
            <a:headEnd/>
            <a:tailEnd/>
          </a:ln>
        </p:spPr>
        <p:txBody>
          <a:bodyPr wrap="none" anchor="ctr"/>
          <a:lstStyle/>
          <a:p>
            <a:pPr algn="ctr" eaLnBrk="1" fontAlgn="auto" hangingPunct="1">
              <a:spcBef>
                <a:spcPts val="0"/>
              </a:spcBef>
              <a:spcAft>
                <a:spcPts val="0"/>
              </a:spcAft>
              <a:defRPr/>
            </a:pPr>
            <a:r>
              <a:rPr lang="en-US" sz="1800" kern="0" dirty="0">
                <a:solidFill>
                  <a:srgbClr val="3333CC"/>
                </a:solidFill>
                <a:latin typeface="Garamond" pitchFamily="18" charset="0"/>
                <a:ea typeface="+mn-ea"/>
              </a:rPr>
              <a:t>Next</a:t>
            </a:r>
          </a:p>
        </p:txBody>
      </p:sp>
      <p:sp>
        <p:nvSpPr>
          <p:cNvPr id="2" name="Title 1"/>
          <p:cNvSpPr>
            <a:spLocks noGrp="1"/>
          </p:cNvSpPr>
          <p:nvPr>
            <p:ph type="title"/>
          </p:nvPr>
        </p:nvSpPr>
        <p:spPr/>
        <p:txBody>
          <a:bodyPr/>
          <a:lstStyle/>
          <a:p>
            <a:r>
              <a:rPr lang="en-US" dirty="0"/>
              <a:t>Infant Mortality Rates in the U.S. </a:t>
            </a:r>
            <a:r>
              <a:rPr lang="en-US" dirty="0" smtClean="0"/>
              <a:t>2003-2013</a:t>
            </a:r>
            <a:endParaRPr lang="en-US" dirty="0"/>
          </a:p>
        </p:txBody>
      </p:sp>
    </p:spTree>
    <p:extLst>
      <p:ext uri="{BB962C8B-B14F-4D97-AF65-F5344CB8AC3E}">
        <p14:creationId xmlns:p14="http://schemas.microsoft.com/office/powerpoint/2010/main" val="34801204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p:txBody>
          <a:bodyPr/>
          <a:lstStyle/>
          <a:p>
            <a:r>
              <a:rPr lang="en-US" altLang="en-US" smtClean="0"/>
              <a:t>Infant mortality rates in the U.S.</a:t>
            </a:r>
          </a:p>
        </p:txBody>
      </p:sp>
      <p:sp>
        <p:nvSpPr>
          <p:cNvPr id="17411" name="Rectangle 3"/>
          <p:cNvSpPr>
            <a:spLocks noGrp="1" noChangeArrowheads="1"/>
          </p:cNvSpPr>
          <p:nvPr>
            <p:ph idx="1"/>
          </p:nvPr>
        </p:nvSpPr>
        <p:spPr/>
        <p:txBody>
          <a:bodyPr>
            <a:normAutofit/>
          </a:bodyPr>
          <a:lstStyle/>
          <a:p>
            <a:r>
              <a:rPr lang="en-US" altLang="en-US" sz="2800" dirty="0" smtClean="0"/>
              <a:t>In 2013, the infant mortality rate was 6.0 deaths per 1,000 live births. Approximately 23,446 babies born that year died before their first birthday. </a:t>
            </a:r>
          </a:p>
          <a:p>
            <a:r>
              <a:rPr lang="en-US" altLang="en-US" sz="2800" dirty="0" smtClean="0"/>
              <a:t>Between 1999 and 2009, the infant mortality rate in the United States declined more than 8%.</a:t>
            </a:r>
          </a:p>
          <a:p>
            <a:r>
              <a:rPr lang="en-US" altLang="en-US" sz="2800" dirty="0" smtClean="0"/>
              <a:t>Leading causes of infant mortality are birth defects, prematurity/LBW and SIDS</a:t>
            </a:r>
          </a:p>
        </p:txBody>
      </p:sp>
      <p:sp>
        <p:nvSpPr>
          <p:cNvPr id="17414" name="AutoShape 7">
            <a:hlinkClick r:id="rId2" action="ppaction://hlinksldjump"/>
          </p:cNvPr>
          <p:cNvSpPr>
            <a:spLocks noChangeArrowheads="1"/>
          </p:cNvSpPr>
          <p:nvPr/>
        </p:nvSpPr>
        <p:spPr bwMode="auto">
          <a:xfrm>
            <a:off x="261258" y="5839336"/>
            <a:ext cx="1143000" cy="533400"/>
          </a:xfrm>
          <a:prstGeom prst="leftArrow">
            <a:avLst>
              <a:gd name="adj1" fmla="val 50000"/>
              <a:gd name="adj2" fmla="val 57341"/>
            </a:avLst>
          </a:prstGeom>
          <a:solidFill>
            <a:srgbClr val="BBE0E3"/>
          </a:solidFill>
          <a:ln w="9525">
            <a:solidFill>
              <a:schemeClr val="bg1"/>
            </a:solidFill>
            <a:miter lim="800000"/>
            <a:headEnd/>
            <a:tailEnd/>
          </a:ln>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dirty="0">
                <a:solidFill>
                  <a:srgbClr val="0000FF"/>
                </a:solidFill>
                <a:latin typeface="Garamond" panose="02020404030301010803" pitchFamily="18" charset="0"/>
                <a:hlinkClick r:id="rId3" action="ppaction://hlinksldjump"/>
              </a:rPr>
              <a:t>Back</a:t>
            </a:r>
            <a:r>
              <a:rPr lang="en-US" altLang="en-US" sz="1800" dirty="0">
                <a:solidFill>
                  <a:srgbClr val="0000FF"/>
                </a:solidFill>
                <a:latin typeface="Garamond" panose="02020404030301010803" pitchFamily="18" charset="0"/>
              </a:rPr>
              <a:t> </a:t>
            </a:r>
          </a:p>
        </p:txBody>
      </p:sp>
    </p:spTree>
    <p:extLst>
      <p:ext uri="{BB962C8B-B14F-4D97-AF65-F5344CB8AC3E}">
        <p14:creationId xmlns:p14="http://schemas.microsoft.com/office/powerpoint/2010/main" val="2634963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ChangeArrowheads="1"/>
          </p:cNvSpPr>
          <p:nvPr>
            <p:ph type="title"/>
          </p:nvPr>
        </p:nvSpPr>
        <p:spPr/>
        <p:txBody>
          <a:bodyPr/>
          <a:lstStyle/>
          <a:p>
            <a:r>
              <a:rPr lang="en-US" altLang="en-US" smtClean="0"/>
              <a:t>How Does Your State Compare?</a:t>
            </a:r>
          </a:p>
        </p:txBody>
      </p:sp>
      <p:sp>
        <p:nvSpPr>
          <p:cNvPr id="18435" name="Rectangle 3"/>
          <p:cNvSpPr>
            <a:spLocks noGrp="1" noChangeArrowheads="1"/>
          </p:cNvSpPr>
          <p:nvPr>
            <p:ph idx="1"/>
          </p:nvPr>
        </p:nvSpPr>
        <p:spPr/>
        <p:txBody>
          <a:bodyPr>
            <a:normAutofit/>
          </a:bodyPr>
          <a:lstStyle/>
          <a:p>
            <a:r>
              <a:rPr lang="en-US" altLang="en-US" sz="2400" dirty="0" err="1" smtClean="0"/>
              <a:t>Peristats</a:t>
            </a:r>
            <a:r>
              <a:rPr lang="en-US" altLang="en-US" sz="2400" dirty="0" smtClean="0"/>
              <a:t> is an interactive program hosted by the March of Dimes Birth Defects Foundation to help clinicians and policy makers understand trends and comparisons regarding major maternal and child health indicators.</a:t>
            </a:r>
          </a:p>
          <a:p>
            <a:r>
              <a:rPr lang="en-US" altLang="en-US" sz="2400" dirty="0" smtClean="0"/>
              <a:t>Using </a:t>
            </a:r>
            <a:r>
              <a:rPr lang="en-US" altLang="en-US" sz="2400" dirty="0" err="1" smtClean="0"/>
              <a:t>Peristats</a:t>
            </a:r>
            <a:r>
              <a:rPr lang="en-US" altLang="en-US" sz="2400" dirty="0" smtClean="0"/>
              <a:t> can help you develop an appreciation of your own locale, produce handouts and slides and stay up to date.</a:t>
            </a:r>
          </a:p>
          <a:p>
            <a:r>
              <a:rPr lang="en-US" altLang="en-US" sz="2400" dirty="0" smtClean="0"/>
              <a:t>Click to go to </a:t>
            </a:r>
            <a:r>
              <a:rPr lang="en-US" altLang="en-US" sz="2400" dirty="0" smtClean="0">
                <a:hlinkClick r:id="rId2"/>
              </a:rPr>
              <a:t>www.marchofdimes.com/peristats</a:t>
            </a:r>
            <a:r>
              <a:rPr lang="en-US" altLang="en-US" sz="2400" dirty="0" smtClean="0"/>
              <a:t> to learn more about the U.S. and your own state</a:t>
            </a:r>
          </a:p>
        </p:txBody>
      </p:sp>
      <p:sp>
        <p:nvSpPr>
          <p:cNvPr id="18439" name="AutoShape 7">
            <a:hlinkClick r:id="" action="ppaction://hlinkshowjump?jump=nextslide"/>
          </p:cNvPr>
          <p:cNvSpPr>
            <a:spLocks noChangeArrowheads="1"/>
          </p:cNvSpPr>
          <p:nvPr/>
        </p:nvSpPr>
        <p:spPr bwMode="auto">
          <a:xfrm>
            <a:off x="7848600" y="58674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solidFill>
                  <a:srgbClr val="3333CC"/>
                </a:solidFill>
                <a:latin typeface="Garamond" panose="02020404030301010803" pitchFamily="18" charset="0"/>
              </a:rPr>
              <a:t>Next</a:t>
            </a:r>
          </a:p>
        </p:txBody>
      </p:sp>
    </p:spTree>
    <p:extLst>
      <p:ext uri="{BB962C8B-B14F-4D97-AF65-F5344CB8AC3E}">
        <p14:creationId xmlns:p14="http://schemas.microsoft.com/office/powerpoint/2010/main" val="15846019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ChangeArrowheads="1"/>
          </p:cNvSpPr>
          <p:nvPr/>
        </p:nvSpPr>
        <p:spPr bwMode="auto">
          <a:xfrm>
            <a:off x="31750" y="609600"/>
            <a:ext cx="8991600" cy="487363"/>
          </a:xfrm>
          <a:prstGeom prst="rect">
            <a:avLst/>
          </a:prstGeom>
          <a:noFill/>
          <a:ln w="12700">
            <a:noFill/>
            <a:miter lim="800000"/>
            <a:headEnd/>
            <a:tailEnd/>
          </a:ln>
          <a:effectLst/>
        </p:spPr>
        <p:txBody>
          <a:bodyPr lIns="90488" tIns="44450" rIns="90488" bIns="44450" anchor="ctr"/>
          <a:lstStyle>
            <a:lvl1pPr defTabSz="955675">
              <a:defRPr sz="2400">
                <a:solidFill>
                  <a:schemeClr val="tx1"/>
                </a:solidFill>
                <a:latin typeface="Times New Roman" pitchFamily="18" charset="0"/>
                <a:ea typeface="MS PGothic" pitchFamily="34" charset="-128"/>
              </a:defRPr>
            </a:lvl1pPr>
            <a:lvl2pPr marL="742950" indent="-285750" defTabSz="955675">
              <a:defRPr sz="2400">
                <a:solidFill>
                  <a:schemeClr val="tx1"/>
                </a:solidFill>
                <a:latin typeface="Times New Roman" pitchFamily="18" charset="0"/>
                <a:ea typeface="MS PGothic" pitchFamily="34" charset="-128"/>
              </a:defRPr>
            </a:lvl2pPr>
            <a:lvl3pPr marL="1143000" indent="-228600" defTabSz="955675">
              <a:defRPr sz="2400">
                <a:solidFill>
                  <a:schemeClr val="tx1"/>
                </a:solidFill>
                <a:latin typeface="Times New Roman" pitchFamily="18" charset="0"/>
                <a:ea typeface="MS PGothic" pitchFamily="34" charset="-128"/>
              </a:defRPr>
            </a:lvl3pPr>
            <a:lvl4pPr marL="1600200" indent="-228600" defTabSz="955675">
              <a:defRPr sz="2400">
                <a:solidFill>
                  <a:schemeClr val="tx1"/>
                </a:solidFill>
                <a:latin typeface="Times New Roman" pitchFamily="18" charset="0"/>
                <a:ea typeface="MS PGothic" pitchFamily="34" charset="-128"/>
              </a:defRPr>
            </a:lvl4pPr>
            <a:lvl5pPr marL="2057400" indent="-228600" defTabSz="955675">
              <a:defRPr sz="2400">
                <a:solidFill>
                  <a:schemeClr val="tx1"/>
                </a:solidFill>
                <a:latin typeface="Times New Roman" pitchFamily="18" charset="0"/>
                <a:ea typeface="MS PGothic" pitchFamily="34" charset="-128"/>
              </a:defRPr>
            </a:lvl5pPr>
            <a:lvl6pPr marL="2514600" indent="-228600" defTabSz="955675"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55675"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55675"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55675"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defRPr/>
            </a:pPr>
            <a:endParaRPr lang="en-US" altLang="en-US" sz="4000" b="1" dirty="0" smtClean="0">
              <a:solidFill>
                <a:srgbClr val="3333FF"/>
              </a:solidFill>
              <a:effectLst>
                <a:outerShdw blurRad="38100" dist="38100" dir="2700000" algn="tl">
                  <a:srgbClr val="FFFFFF"/>
                </a:outerShdw>
              </a:effectLst>
              <a:latin typeface="Arial" pitchFamily="34" charset="0"/>
            </a:endParaRPr>
          </a:p>
        </p:txBody>
      </p:sp>
      <p:sp>
        <p:nvSpPr>
          <p:cNvPr id="19459" name="AutoShape 39">
            <a:hlinkClick r:id="" action="ppaction://hlinkshowjump?jump=nextslide"/>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solidFill>
                  <a:srgbClr val="3333CC"/>
                </a:solidFill>
                <a:latin typeface="Garamond" panose="02020404030301010803" pitchFamily="18" charset="0"/>
              </a:rPr>
              <a:t>Next</a:t>
            </a:r>
          </a:p>
        </p:txBody>
      </p:sp>
      <p:graphicFrame>
        <p:nvGraphicFramePr>
          <p:cNvPr id="2" name="Table 1"/>
          <p:cNvGraphicFramePr>
            <a:graphicFrameLocks noGrp="1"/>
          </p:cNvGraphicFramePr>
          <p:nvPr>
            <p:extLst>
              <p:ext uri="{D42A27DB-BD31-4B8C-83A1-F6EECF244321}">
                <p14:modId xmlns:p14="http://schemas.microsoft.com/office/powerpoint/2010/main" val="812537337"/>
              </p:ext>
            </p:extLst>
          </p:nvPr>
        </p:nvGraphicFramePr>
        <p:xfrm>
          <a:off x="1032768" y="2073198"/>
          <a:ext cx="7086600" cy="3870402"/>
        </p:xfrm>
        <a:graphic>
          <a:graphicData uri="http://schemas.openxmlformats.org/drawingml/2006/table">
            <a:tbl>
              <a:tblPr bandRow="1">
                <a:tableStyleId>{00A15C55-8517-42AA-B614-E9B94910E393}</a:tableStyleId>
              </a:tblPr>
              <a:tblGrid>
                <a:gridCol w="3543300"/>
                <a:gridCol w="3543300"/>
              </a:tblGrid>
              <a:tr h="396170">
                <a:tc>
                  <a:txBody>
                    <a:bodyPr/>
                    <a:lstStyle/>
                    <a:p>
                      <a:r>
                        <a:rPr lang="en-US" sz="2000" dirty="0" smtClean="0">
                          <a:solidFill>
                            <a:schemeClr val="accent1"/>
                          </a:solidFill>
                          <a:latin typeface="Arial"/>
                          <a:cs typeface="Arial"/>
                        </a:rPr>
                        <a:t>Spontaneous</a:t>
                      </a:r>
                      <a:r>
                        <a:rPr lang="en-US" sz="2000" baseline="0" dirty="0" smtClean="0">
                          <a:solidFill>
                            <a:schemeClr val="accent1"/>
                          </a:solidFill>
                          <a:latin typeface="Arial"/>
                          <a:cs typeface="Arial"/>
                        </a:rPr>
                        <a:t> Abortion</a:t>
                      </a:r>
                      <a:endParaRPr lang="en-US" sz="2000" dirty="0">
                        <a:solidFill>
                          <a:schemeClr val="accent1"/>
                        </a:solidFill>
                        <a:latin typeface="Arial"/>
                        <a:cs typeface="Arial"/>
                      </a:endParaRPr>
                    </a:p>
                  </a:txBody>
                  <a:tcPr marT="45689" marB="45689"/>
                </a:tc>
                <a:tc>
                  <a:txBody>
                    <a:bodyPr/>
                    <a:lstStyle/>
                    <a:p>
                      <a:r>
                        <a:rPr lang="en-US" sz="2000" dirty="0" smtClean="0">
                          <a:solidFill>
                            <a:schemeClr val="accent1"/>
                          </a:solidFill>
                          <a:latin typeface="Arial"/>
                          <a:cs typeface="Arial"/>
                        </a:rPr>
                        <a:t>20% (estimated average)</a:t>
                      </a:r>
                      <a:endParaRPr lang="en-US" sz="2000" dirty="0">
                        <a:solidFill>
                          <a:schemeClr val="accent1"/>
                        </a:solidFill>
                        <a:latin typeface="Arial"/>
                        <a:cs typeface="Arial"/>
                      </a:endParaRPr>
                    </a:p>
                  </a:txBody>
                  <a:tcPr marT="45689" marB="45689"/>
                </a:tc>
              </a:tr>
              <a:tr h="396170">
                <a:tc>
                  <a:txBody>
                    <a:bodyPr/>
                    <a:lstStyle/>
                    <a:p>
                      <a:r>
                        <a:rPr lang="en-US" sz="2000" dirty="0" smtClean="0">
                          <a:solidFill>
                            <a:schemeClr val="accent1"/>
                          </a:solidFill>
                          <a:latin typeface="Arial"/>
                          <a:cs typeface="Arial"/>
                        </a:rPr>
                        <a:t>Infant Mortality</a:t>
                      </a:r>
                      <a:endParaRPr lang="en-US" sz="2000" dirty="0">
                        <a:solidFill>
                          <a:schemeClr val="accent1"/>
                        </a:solidFill>
                        <a:latin typeface="Arial"/>
                        <a:cs typeface="Arial"/>
                      </a:endParaRPr>
                    </a:p>
                  </a:txBody>
                  <a:tcPr marT="45689" marB="45689"/>
                </a:tc>
                <a:tc>
                  <a:txBody>
                    <a:bodyPr/>
                    <a:lstStyle/>
                    <a:p>
                      <a:r>
                        <a:rPr lang="en-US" sz="2000" dirty="0" smtClean="0">
                          <a:solidFill>
                            <a:schemeClr val="accent1"/>
                          </a:solidFill>
                          <a:latin typeface="Arial"/>
                          <a:cs typeface="Arial"/>
                        </a:rPr>
                        <a:t>6/1000 live births (2013)</a:t>
                      </a:r>
                      <a:endParaRPr lang="en-US" sz="2000" dirty="0">
                        <a:solidFill>
                          <a:schemeClr val="accent1"/>
                        </a:solidFill>
                        <a:latin typeface="Arial"/>
                        <a:cs typeface="Arial"/>
                      </a:endParaRPr>
                    </a:p>
                  </a:txBody>
                  <a:tcPr marT="45689" marB="45689"/>
                </a:tc>
              </a:tr>
              <a:tr h="700963">
                <a:tc>
                  <a:txBody>
                    <a:bodyPr/>
                    <a:lstStyle/>
                    <a:p>
                      <a:r>
                        <a:rPr lang="en-US" sz="2000" dirty="0" smtClean="0">
                          <a:solidFill>
                            <a:schemeClr val="accent1"/>
                          </a:solidFill>
                          <a:latin typeface="Arial"/>
                          <a:cs typeface="Arial"/>
                        </a:rPr>
                        <a:t>Fetal</a:t>
                      </a:r>
                      <a:r>
                        <a:rPr lang="en-US" sz="2000" baseline="0" dirty="0" smtClean="0">
                          <a:solidFill>
                            <a:schemeClr val="accent1"/>
                          </a:solidFill>
                          <a:latin typeface="Arial"/>
                          <a:cs typeface="Arial"/>
                        </a:rPr>
                        <a:t> Mortality</a:t>
                      </a:r>
                      <a:endParaRPr lang="en-US" sz="2000" dirty="0">
                        <a:solidFill>
                          <a:schemeClr val="accent1"/>
                        </a:solidFill>
                        <a:latin typeface="Arial"/>
                        <a:cs typeface="Arial"/>
                      </a:endParaRPr>
                    </a:p>
                  </a:txBody>
                  <a:tcPr marT="45689" marB="45689"/>
                </a:tc>
                <a:tc>
                  <a:txBody>
                    <a:bodyPr/>
                    <a:lstStyle/>
                    <a:p>
                      <a:r>
                        <a:rPr lang="en-US" sz="2000" dirty="0" smtClean="0">
                          <a:solidFill>
                            <a:schemeClr val="accent1"/>
                          </a:solidFill>
                          <a:latin typeface="Arial"/>
                          <a:cs typeface="Arial"/>
                        </a:rPr>
                        <a:t>6.2/1000 live births plus fetal</a:t>
                      </a:r>
                      <a:r>
                        <a:rPr lang="en-US" sz="2000" baseline="0" dirty="0" smtClean="0">
                          <a:solidFill>
                            <a:schemeClr val="accent1"/>
                          </a:solidFill>
                          <a:latin typeface="Arial"/>
                          <a:cs typeface="Arial"/>
                        </a:rPr>
                        <a:t> deaths (2005)</a:t>
                      </a:r>
                      <a:endParaRPr lang="en-US" sz="2000" dirty="0">
                        <a:solidFill>
                          <a:schemeClr val="accent1"/>
                        </a:solidFill>
                        <a:latin typeface="Arial"/>
                        <a:cs typeface="Arial"/>
                      </a:endParaRPr>
                    </a:p>
                  </a:txBody>
                  <a:tcPr marT="45689" marB="45689"/>
                </a:tc>
              </a:tr>
              <a:tr h="396170">
                <a:tc>
                  <a:txBody>
                    <a:bodyPr/>
                    <a:lstStyle/>
                    <a:p>
                      <a:r>
                        <a:rPr lang="en-US" sz="2000" dirty="0" smtClean="0">
                          <a:solidFill>
                            <a:schemeClr val="accent1"/>
                          </a:solidFill>
                          <a:latin typeface="Arial"/>
                          <a:cs typeface="Arial"/>
                        </a:rPr>
                        <a:t>Major Birth Defects</a:t>
                      </a:r>
                      <a:endParaRPr lang="en-US" sz="2000" dirty="0">
                        <a:solidFill>
                          <a:schemeClr val="accent1"/>
                        </a:solidFill>
                        <a:latin typeface="Arial"/>
                        <a:cs typeface="Arial"/>
                      </a:endParaRPr>
                    </a:p>
                  </a:txBody>
                  <a:tcPr marT="45689" marB="45689"/>
                </a:tc>
                <a:tc>
                  <a:txBody>
                    <a:bodyPr/>
                    <a:lstStyle/>
                    <a:p>
                      <a:r>
                        <a:rPr lang="en-US" sz="2000" dirty="0" smtClean="0">
                          <a:solidFill>
                            <a:schemeClr val="accent1"/>
                          </a:solidFill>
                          <a:latin typeface="Arial"/>
                          <a:cs typeface="Arial"/>
                        </a:rPr>
                        <a:t>3.3% (2002)</a:t>
                      </a:r>
                      <a:endParaRPr lang="en-US" sz="2000" dirty="0">
                        <a:solidFill>
                          <a:schemeClr val="accent1"/>
                        </a:solidFill>
                        <a:latin typeface="Arial"/>
                        <a:cs typeface="Arial"/>
                      </a:endParaRPr>
                    </a:p>
                  </a:txBody>
                  <a:tcPr marT="45689" marB="45689"/>
                </a:tc>
              </a:tr>
              <a:tr h="396170">
                <a:tc>
                  <a:txBody>
                    <a:bodyPr/>
                    <a:lstStyle/>
                    <a:p>
                      <a:r>
                        <a:rPr lang="en-US" sz="2000" dirty="0" smtClean="0">
                          <a:solidFill>
                            <a:schemeClr val="accent1"/>
                          </a:solidFill>
                          <a:latin typeface="Arial"/>
                          <a:cs typeface="Arial"/>
                        </a:rPr>
                        <a:t>Low</a:t>
                      </a:r>
                      <a:r>
                        <a:rPr lang="en-US" sz="2000" baseline="0" dirty="0" smtClean="0">
                          <a:solidFill>
                            <a:schemeClr val="accent1"/>
                          </a:solidFill>
                          <a:latin typeface="Arial"/>
                          <a:cs typeface="Arial"/>
                        </a:rPr>
                        <a:t> Birth Weight</a:t>
                      </a:r>
                    </a:p>
                  </a:txBody>
                  <a:tcPr marT="45689" marB="45689"/>
                </a:tc>
                <a:tc>
                  <a:txBody>
                    <a:bodyPr/>
                    <a:lstStyle/>
                    <a:p>
                      <a:r>
                        <a:rPr lang="en-US" sz="2000" dirty="0" smtClean="0">
                          <a:solidFill>
                            <a:schemeClr val="accent1"/>
                          </a:solidFill>
                          <a:latin typeface="Arial"/>
                          <a:cs typeface="Arial"/>
                        </a:rPr>
                        <a:t>8% (2013)</a:t>
                      </a:r>
                      <a:endParaRPr lang="en-US" sz="2000" dirty="0">
                        <a:solidFill>
                          <a:schemeClr val="accent1"/>
                        </a:solidFill>
                        <a:latin typeface="Arial"/>
                        <a:cs typeface="Arial"/>
                      </a:endParaRPr>
                    </a:p>
                  </a:txBody>
                  <a:tcPr marT="45689" marB="45689"/>
                </a:tc>
              </a:tr>
              <a:tr h="396170">
                <a:tc>
                  <a:txBody>
                    <a:bodyPr/>
                    <a:lstStyle/>
                    <a:p>
                      <a:r>
                        <a:rPr lang="en-US" sz="2000" dirty="0" smtClean="0">
                          <a:solidFill>
                            <a:schemeClr val="accent1"/>
                          </a:solidFill>
                          <a:latin typeface="Arial"/>
                          <a:cs typeface="Arial"/>
                        </a:rPr>
                        <a:t>Preterm</a:t>
                      </a:r>
                      <a:r>
                        <a:rPr lang="en-US" sz="2000" baseline="0" dirty="0" smtClean="0">
                          <a:solidFill>
                            <a:schemeClr val="accent1"/>
                          </a:solidFill>
                          <a:latin typeface="Arial"/>
                          <a:cs typeface="Arial"/>
                        </a:rPr>
                        <a:t> Delivery</a:t>
                      </a:r>
                      <a:endParaRPr lang="en-US" sz="2000" dirty="0">
                        <a:solidFill>
                          <a:schemeClr val="accent1"/>
                        </a:solidFill>
                        <a:latin typeface="Arial"/>
                        <a:cs typeface="Arial"/>
                      </a:endParaRPr>
                    </a:p>
                  </a:txBody>
                  <a:tcPr marT="45689" marB="45689"/>
                </a:tc>
                <a:tc>
                  <a:txBody>
                    <a:bodyPr/>
                    <a:lstStyle/>
                    <a:p>
                      <a:r>
                        <a:rPr lang="en-US" sz="2000" dirty="0" smtClean="0">
                          <a:solidFill>
                            <a:schemeClr val="accent1"/>
                          </a:solidFill>
                          <a:latin typeface="Arial"/>
                          <a:cs typeface="Arial"/>
                        </a:rPr>
                        <a:t>11.4% (2013)</a:t>
                      </a:r>
                      <a:endParaRPr lang="en-US" sz="2000" dirty="0">
                        <a:solidFill>
                          <a:schemeClr val="accent1"/>
                        </a:solidFill>
                        <a:latin typeface="Arial"/>
                        <a:cs typeface="Arial"/>
                      </a:endParaRPr>
                    </a:p>
                  </a:txBody>
                  <a:tcPr marT="45689" marB="45689"/>
                </a:tc>
              </a:tr>
              <a:tr h="396170">
                <a:tc>
                  <a:txBody>
                    <a:bodyPr/>
                    <a:lstStyle/>
                    <a:p>
                      <a:r>
                        <a:rPr lang="en-US" sz="2000" dirty="0" smtClean="0">
                          <a:solidFill>
                            <a:schemeClr val="accent1"/>
                          </a:solidFill>
                          <a:latin typeface="Arial"/>
                          <a:cs typeface="Arial"/>
                        </a:rPr>
                        <a:t>Complications of Pregnancy</a:t>
                      </a:r>
                      <a:endParaRPr lang="en-US" sz="2000" dirty="0">
                        <a:solidFill>
                          <a:schemeClr val="accent1"/>
                        </a:solidFill>
                        <a:latin typeface="Arial"/>
                        <a:cs typeface="Arial"/>
                      </a:endParaRPr>
                    </a:p>
                  </a:txBody>
                  <a:tcPr marT="45689" marB="45689"/>
                </a:tc>
                <a:tc>
                  <a:txBody>
                    <a:bodyPr/>
                    <a:lstStyle/>
                    <a:p>
                      <a:r>
                        <a:rPr lang="en-US" sz="2000" dirty="0" smtClean="0">
                          <a:solidFill>
                            <a:schemeClr val="accent1"/>
                          </a:solidFill>
                          <a:latin typeface="Arial"/>
                          <a:cs typeface="Arial"/>
                        </a:rPr>
                        <a:t>30.7%</a:t>
                      </a:r>
                      <a:r>
                        <a:rPr lang="en-US" sz="2000" baseline="0" dirty="0" smtClean="0">
                          <a:solidFill>
                            <a:schemeClr val="accent1"/>
                          </a:solidFill>
                          <a:latin typeface="Arial"/>
                          <a:cs typeface="Arial"/>
                        </a:rPr>
                        <a:t> (CDC data, 2002)</a:t>
                      </a:r>
                      <a:endParaRPr lang="en-US" sz="2000" dirty="0">
                        <a:solidFill>
                          <a:schemeClr val="accent1"/>
                        </a:solidFill>
                        <a:latin typeface="Arial"/>
                        <a:cs typeface="Arial"/>
                      </a:endParaRPr>
                    </a:p>
                  </a:txBody>
                  <a:tcPr marT="45689" marB="45689"/>
                </a:tc>
              </a:tr>
              <a:tr h="396170">
                <a:tc>
                  <a:txBody>
                    <a:bodyPr/>
                    <a:lstStyle/>
                    <a:p>
                      <a:r>
                        <a:rPr lang="en-US" sz="2000" dirty="0" smtClean="0">
                          <a:solidFill>
                            <a:schemeClr val="accent1"/>
                          </a:solidFill>
                          <a:latin typeface="Arial"/>
                          <a:cs typeface="Arial"/>
                        </a:rPr>
                        <a:t>Unintended Pregnancies</a:t>
                      </a:r>
                      <a:endParaRPr lang="en-US" sz="2000" dirty="0">
                        <a:solidFill>
                          <a:schemeClr val="accent1"/>
                        </a:solidFill>
                        <a:latin typeface="Arial"/>
                        <a:cs typeface="Arial"/>
                      </a:endParaRPr>
                    </a:p>
                  </a:txBody>
                  <a:tcPr marT="45689" marB="45689"/>
                </a:tc>
                <a:tc>
                  <a:txBody>
                    <a:bodyPr/>
                    <a:lstStyle/>
                    <a:p>
                      <a:r>
                        <a:rPr lang="en-US" sz="2000" dirty="0" smtClean="0">
                          <a:solidFill>
                            <a:schemeClr val="accent1"/>
                          </a:solidFill>
                          <a:latin typeface="Arial"/>
                          <a:cs typeface="Arial"/>
                        </a:rPr>
                        <a:t>45% (2011)</a:t>
                      </a:r>
                      <a:endParaRPr lang="en-US" sz="2000" dirty="0">
                        <a:solidFill>
                          <a:schemeClr val="accent1"/>
                        </a:solidFill>
                        <a:latin typeface="Arial"/>
                        <a:cs typeface="Arial"/>
                      </a:endParaRPr>
                    </a:p>
                  </a:txBody>
                  <a:tcPr marT="45689" marB="45689"/>
                </a:tc>
              </a:tr>
              <a:tr h="396170">
                <a:tc>
                  <a:txBody>
                    <a:bodyPr/>
                    <a:lstStyle/>
                    <a:p>
                      <a:r>
                        <a:rPr lang="en-US" sz="2000" dirty="0" smtClean="0">
                          <a:solidFill>
                            <a:schemeClr val="accent1"/>
                          </a:solidFill>
                          <a:latin typeface="Arial"/>
                          <a:cs typeface="Arial"/>
                        </a:rPr>
                        <a:t>Unintended Births</a:t>
                      </a:r>
                      <a:endParaRPr lang="en-US" sz="2000" dirty="0">
                        <a:solidFill>
                          <a:schemeClr val="accent1"/>
                        </a:solidFill>
                        <a:latin typeface="Arial"/>
                        <a:cs typeface="Arial"/>
                      </a:endParaRPr>
                    </a:p>
                  </a:txBody>
                  <a:tcPr marT="45689" marB="45689"/>
                </a:tc>
                <a:tc>
                  <a:txBody>
                    <a:bodyPr/>
                    <a:lstStyle/>
                    <a:p>
                      <a:r>
                        <a:rPr lang="en-US" sz="2000" dirty="0" smtClean="0">
                          <a:solidFill>
                            <a:schemeClr val="accent1"/>
                          </a:solidFill>
                          <a:latin typeface="Arial"/>
                          <a:cs typeface="Arial"/>
                        </a:rPr>
                        <a:t>31% (2006)</a:t>
                      </a:r>
                      <a:endParaRPr lang="en-US" sz="2000" dirty="0">
                        <a:solidFill>
                          <a:schemeClr val="accent1"/>
                        </a:solidFill>
                        <a:latin typeface="Arial"/>
                        <a:cs typeface="Arial"/>
                      </a:endParaRPr>
                    </a:p>
                  </a:txBody>
                  <a:tcPr marT="45689" marB="45689"/>
                </a:tc>
              </a:tr>
            </a:tbl>
          </a:graphicData>
        </a:graphic>
      </p:graphicFrame>
      <p:sp>
        <p:nvSpPr>
          <p:cNvPr id="3" name="Title 2"/>
          <p:cNvSpPr>
            <a:spLocks noGrp="1"/>
          </p:cNvSpPr>
          <p:nvPr>
            <p:ph type="title"/>
          </p:nvPr>
        </p:nvSpPr>
        <p:spPr/>
        <p:txBody>
          <a:bodyPr>
            <a:normAutofit/>
          </a:bodyPr>
          <a:lstStyle/>
          <a:p>
            <a:r>
              <a:rPr lang="en-US" dirty="0"/>
              <a:t>Incidence of Adverse Pregnancy Outcomes, most recent </a:t>
            </a:r>
            <a:r>
              <a:rPr lang="en-US" dirty="0" smtClean="0"/>
              <a:t>years</a:t>
            </a:r>
            <a:endParaRPr lang="en-US" dirty="0"/>
          </a:p>
        </p:txBody>
      </p:sp>
    </p:spTree>
    <p:extLst>
      <p:ext uri="{BB962C8B-B14F-4D97-AF65-F5344CB8AC3E}">
        <p14:creationId xmlns:p14="http://schemas.microsoft.com/office/powerpoint/2010/main" val="42444535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4" name="Rectangle 4"/>
          <p:cNvSpPr>
            <a:spLocks noChangeArrowheads="1"/>
          </p:cNvSpPr>
          <p:nvPr/>
        </p:nvSpPr>
        <p:spPr bwMode="auto">
          <a:xfrm>
            <a:off x="685800" y="1981200"/>
            <a:ext cx="7620000" cy="2133600"/>
          </a:xfrm>
          <a:prstGeom prst="rect">
            <a:avLst/>
          </a:prstGeom>
          <a:noFill/>
          <a:ln w="12700">
            <a:noFill/>
            <a:miter lim="800000"/>
            <a:headEnd/>
            <a:tailEnd/>
          </a:ln>
          <a:effectLst/>
        </p:spPr>
        <p:txBody>
          <a:bodyPr lIns="90488" tIns="44450" rIns="90488" bIns="44450" anchor="ctr"/>
          <a:lstStyle/>
          <a:p>
            <a:pPr algn="ctr" eaLnBrk="1" hangingPunct="1">
              <a:defRPr/>
            </a:pPr>
            <a:endParaRPr lang="en-US" sz="4400" b="1" dirty="0">
              <a:solidFill>
                <a:srgbClr val="3333FF"/>
              </a:solidFill>
              <a:effectLst>
                <a:outerShdw blurRad="38100" dist="38100" dir="2700000" algn="tl">
                  <a:srgbClr val="DDDDDD"/>
                </a:outerShdw>
              </a:effectLst>
              <a:latin typeface="Arial"/>
              <a:ea typeface="ＭＳ Ｐゴシック" charset="0"/>
              <a:cs typeface="ＭＳ Ｐゴシック" charset="0"/>
            </a:endParaRPr>
          </a:p>
        </p:txBody>
      </p:sp>
      <p:sp>
        <p:nvSpPr>
          <p:cNvPr id="20483" name="AutoShape 5">
            <a:hlinkClick r:id="" action="ppaction://hlinkshowjump?jump=nextslide"/>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1800">
                <a:solidFill>
                  <a:srgbClr val="3333CC"/>
                </a:solidFill>
                <a:latin typeface="Garamond" panose="02020404030301010803" pitchFamily="18" charset="0"/>
              </a:rPr>
              <a:t>Next</a:t>
            </a:r>
          </a:p>
        </p:txBody>
      </p:sp>
      <p:sp>
        <p:nvSpPr>
          <p:cNvPr id="20484" name="Rectangle 1"/>
          <p:cNvSpPr>
            <a:spLocks noChangeArrowheads="1"/>
          </p:cNvSpPr>
          <p:nvPr/>
        </p:nvSpPr>
        <p:spPr bwMode="auto">
          <a:xfrm>
            <a:off x="723900" y="968828"/>
            <a:ext cx="7543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800100" indent="-34290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3600" dirty="0">
                <a:solidFill>
                  <a:schemeClr val="accent1"/>
                </a:solidFill>
                <a:cs typeface="Arial" panose="020B0604020202020204" pitchFamily="34" charset="0"/>
              </a:rPr>
              <a:t>The preconception movement is based on the realization that:</a:t>
            </a:r>
            <a:endParaRPr lang="en-US" altLang="en-US" dirty="0">
              <a:solidFill>
                <a:schemeClr val="accent1"/>
              </a:solidFill>
              <a:cs typeface="Arial" panose="020B0604020202020204" pitchFamily="34" charset="0"/>
            </a:endParaRPr>
          </a:p>
          <a:p>
            <a:pPr lvl="1">
              <a:spcBef>
                <a:spcPct val="0"/>
              </a:spcBef>
              <a:buSzPct val="150000"/>
              <a:buFont typeface="Arial" panose="020B0604020202020204" pitchFamily="34" charset="0"/>
              <a:buChar char="•"/>
            </a:pPr>
            <a:r>
              <a:rPr lang="en-US" altLang="en-US" sz="3600" dirty="0">
                <a:solidFill>
                  <a:schemeClr val="accent1"/>
                </a:solidFill>
                <a:cs typeface="Arial" panose="020B0604020202020204" pitchFamily="34" charset="0"/>
              </a:rPr>
              <a:t>Prenatal care starts too late to prevent many of these poor pregnancy </a:t>
            </a:r>
            <a:r>
              <a:rPr lang="en-US" altLang="en-US" sz="3600" dirty="0" smtClean="0">
                <a:solidFill>
                  <a:schemeClr val="accent1"/>
                </a:solidFill>
                <a:cs typeface="Arial" panose="020B0604020202020204" pitchFamily="34" charset="0"/>
              </a:rPr>
              <a:t>outcomes</a:t>
            </a:r>
          </a:p>
          <a:p>
            <a:pPr lvl="1">
              <a:spcBef>
                <a:spcPct val="0"/>
              </a:spcBef>
              <a:buSzPct val="150000"/>
              <a:buFont typeface="Arial" panose="020B0604020202020204" pitchFamily="34" charset="0"/>
              <a:buChar char="•"/>
            </a:pPr>
            <a:r>
              <a:rPr lang="en-US" altLang="en-US" sz="3600" dirty="0" smtClean="0">
                <a:solidFill>
                  <a:schemeClr val="accent1"/>
                </a:solidFill>
                <a:cs typeface="Arial" panose="020B0604020202020204" pitchFamily="34" charset="0"/>
              </a:rPr>
              <a:t>Women who have higher levels of health before pregnancy have healthier reproductive outcomes</a:t>
            </a:r>
            <a:endParaRPr lang="en-US" altLang="en-US" sz="3600" dirty="0">
              <a:solidFill>
                <a:schemeClr val="accent1"/>
              </a:solidFill>
              <a:cs typeface="Arial" panose="020B0604020202020204" pitchFamily="34" charset="0"/>
            </a:endParaRPr>
          </a:p>
        </p:txBody>
      </p:sp>
    </p:spTree>
    <p:extLst>
      <p:ext uri="{BB962C8B-B14F-4D97-AF65-F5344CB8AC3E}">
        <p14:creationId xmlns:p14="http://schemas.microsoft.com/office/powerpoint/2010/main" val="164375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&amp; disclosures</a:t>
            </a:r>
            <a:endParaRPr lang="en-US" dirty="0"/>
          </a:p>
        </p:txBody>
      </p:sp>
      <p:sp>
        <p:nvSpPr>
          <p:cNvPr id="3" name="Content Placeholder 2"/>
          <p:cNvSpPr>
            <a:spLocks noGrp="1"/>
          </p:cNvSpPr>
          <p:nvPr>
            <p:ph idx="1"/>
          </p:nvPr>
        </p:nvSpPr>
        <p:spPr/>
        <p:txBody>
          <a:bodyPr>
            <a:normAutofit/>
          </a:bodyPr>
          <a:lstStyle/>
          <a:p>
            <a:pPr marL="0" indent="0">
              <a:buNone/>
            </a:pPr>
            <a:r>
              <a:rPr lang="en-US" i="1" dirty="0"/>
              <a:t>Faculty</a:t>
            </a:r>
          </a:p>
          <a:p>
            <a:r>
              <a:rPr lang="en-US" dirty="0"/>
              <a:t>Merry-K Moos, BSN, (FNP-inactive) MPH, FAAN   Professor of Obstetrics &amp; Gynecology (retired) and Consultant, Center for Maternal and Infant </a:t>
            </a:r>
            <a:r>
              <a:rPr lang="en-US" dirty="0" smtClean="0"/>
              <a:t>Health, UNC </a:t>
            </a:r>
            <a:r>
              <a:rPr lang="en-US" dirty="0"/>
              <a:t>School of Medicine, Chapel Hill, NC;</a:t>
            </a:r>
          </a:p>
          <a:p>
            <a:r>
              <a:rPr lang="en-US" dirty="0"/>
              <a:t>Peter Bernstein, MD, MPH, FACOG Professor of Clinical Obstetrics &amp; Gynecology and Women’s Health, Albert Einstein College of Medicine, Bronx, NY</a:t>
            </a:r>
          </a:p>
          <a:p>
            <a:pPr marL="0" indent="0">
              <a:buNone/>
            </a:pPr>
            <a:r>
              <a:rPr lang="en-US" i="1" dirty="0" smtClean="0"/>
              <a:t>Disclosures</a:t>
            </a:r>
            <a:endParaRPr lang="en-US" i="1" dirty="0"/>
          </a:p>
          <a:p>
            <a:r>
              <a:rPr lang="en-US" dirty="0"/>
              <a:t> Dr. Bernstein and Ms. Moos present no conflict of interest.  They will not present any off-label or investigational uses of drugs/devices in this activity</a:t>
            </a:r>
            <a:r>
              <a:rPr lang="en-US" dirty="0" smtClean="0"/>
              <a:t>.</a:t>
            </a:r>
            <a:endParaRPr lang="en-US" dirty="0"/>
          </a:p>
        </p:txBody>
      </p:sp>
    </p:spTree>
    <p:extLst>
      <p:ext uri="{BB962C8B-B14F-4D97-AF65-F5344CB8AC3E}">
        <p14:creationId xmlns:p14="http://schemas.microsoft.com/office/powerpoint/2010/main" val="300863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4" name="Rectangle 4"/>
          <p:cNvSpPr>
            <a:spLocks noChangeArrowheads="1"/>
          </p:cNvSpPr>
          <p:nvPr/>
        </p:nvSpPr>
        <p:spPr bwMode="auto">
          <a:xfrm>
            <a:off x="3897313" y="2082800"/>
            <a:ext cx="5029200" cy="2133600"/>
          </a:xfrm>
          <a:prstGeom prst="rect">
            <a:avLst/>
          </a:prstGeom>
          <a:noFill/>
          <a:ln w="12700">
            <a:noFill/>
            <a:miter lim="800000"/>
            <a:headEnd/>
            <a:tailEnd/>
          </a:ln>
          <a:effectLst/>
        </p:spPr>
        <p:txBody>
          <a:bodyPr lIns="90488" tIns="44450" rIns="90488" bIns="44450"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en-US" altLang="en-US" sz="4000" b="1" dirty="0" smtClean="0">
                <a:solidFill>
                  <a:schemeClr val="accent1"/>
                </a:solidFill>
                <a:latin typeface="Arial" pitchFamily="34" charset="0"/>
              </a:rPr>
              <a:t>In obstetrics,</a:t>
            </a:r>
            <a:br>
              <a:rPr lang="en-US" altLang="en-US" sz="4000" b="1" dirty="0" smtClean="0">
                <a:solidFill>
                  <a:schemeClr val="accent1"/>
                </a:solidFill>
                <a:latin typeface="Arial" pitchFamily="34" charset="0"/>
              </a:rPr>
            </a:br>
            <a:r>
              <a:rPr lang="en-US" altLang="en-US" sz="4000" b="1" dirty="0" smtClean="0">
                <a:solidFill>
                  <a:schemeClr val="accent1"/>
                </a:solidFill>
                <a:latin typeface="Arial" pitchFamily="34" charset="0"/>
              </a:rPr>
              <a:t> many of our outcomes or their determinants are present before we ever meet our patients</a:t>
            </a:r>
          </a:p>
        </p:txBody>
      </p:sp>
      <p:sp>
        <p:nvSpPr>
          <p:cNvPr id="21507" name="AutoShape 5">
            <a:hlinkClick r:id="" action="ppaction://hlinkshowjump?jump=nextslide"/>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1800">
                <a:solidFill>
                  <a:srgbClr val="3333CC"/>
                </a:solidFill>
                <a:latin typeface="Garamond" panose="02020404030301010803" pitchFamily="18" charset="0"/>
              </a:rPr>
              <a:t>Next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8" y="1311275"/>
            <a:ext cx="4090987"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86524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9" name="Rectangle 3"/>
          <p:cNvSpPr>
            <a:spLocks noGrp="1" noChangeArrowheads="1"/>
          </p:cNvSpPr>
          <p:nvPr>
            <p:ph type="title"/>
          </p:nvPr>
        </p:nvSpPr>
        <p:spPr/>
        <p:txBody>
          <a:bodyPr/>
          <a:lstStyle/>
          <a:p>
            <a:r>
              <a:rPr lang="en-US" altLang="en-US" smtClean="0"/>
              <a:t>Important Examples of Determinants</a:t>
            </a:r>
          </a:p>
        </p:txBody>
      </p:sp>
      <p:sp>
        <p:nvSpPr>
          <p:cNvPr id="22530" name="Rectangle 2"/>
          <p:cNvSpPr>
            <a:spLocks noGrp="1" noChangeArrowheads="1"/>
          </p:cNvSpPr>
          <p:nvPr>
            <p:ph idx="1"/>
          </p:nvPr>
        </p:nvSpPr>
        <p:spPr/>
        <p:txBody>
          <a:bodyPr>
            <a:normAutofit/>
          </a:bodyPr>
          <a:lstStyle/>
          <a:p>
            <a:r>
              <a:rPr lang="en-US" altLang="en-US" sz="2000" dirty="0" smtClean="0"/>
              <a:t>Intendedness of conception </a:t>
            </a:r>
          </a:p>
          <a:p>
            <a:r>
              <a:rPr lang="en-US" altLang="en-US" sz="2000" dirty="0" err="1" smtClean="0"/>
              <a:t>Interpregnancy</a:t>
            </a:r>
            <a:r>
              <a:rPr lang="en-US" altLang="en-US" sz="2000" dirty="0" smtClean="0"/>
              <a:t> interval</a:t>
            </a:r>
          </a:p>
          <a:p>
            <a:r>
              <a:rPr lang="en-US" altLang="en-US" sz="2000" dirty="0" smtClean="0"/>
              <a:t>Maternal age</a:t>
            </a:r>
          </a:p>
          <a:p>
            <a:r>
              <a:rPr lang="en-US" altLang="en-US" sz="2000" dirty="0" smtClean="0"/>
              <a:t>Exposure ART/ovulation stimulation</a:t>
            </a:r>
          </a:p>
          <a:p>
            <a:r>
              <a:rPr lang="en-US" altLang="en-US" sz="2000" dirty="0" smtClean="0"/>
              <a:t>Spontaneous abortion</a:t>
            </a:r>
          </a:p>
          <a:p>
            <a:r>
              <a:rPr lang="en-US" altLang="en-US" sz="2000" dirty="0" smtClean="0"/>
              <a:t>Abnormal placentation</a:t>
            </a:r>
          </a:p>
          <a:p>
            <a:r>
              <a:rPr lang="en-US" altLang="en-US" sz="2000" dirty="0" smtClean="0"/>
              <a:t>Chronic disease control </a:t>
            </a:r>
          </a:p>
          <a:p>
            <a:r>
              <a:rPr lang="en-US" altLang="en-US" sz="2000" dirty="0" smtClean="0"/>
              <a:t>Congenital anomalies</a:t>
            </a:r>
          </a:p>
          <a:p>
            <a:r>
              <a:rPr lang="en-US" altLang="en-US" sz="2000" dirty="0" smtClean="0"/>
              <a:t>Timing of entry into prenatal care </a:t>
            </a:r>
          </a:p>
        </p:txBody>
      </p:sp>
      <p:sp>
        <p:nvSpPr>
          <p:cNvPr id="22532" name="AutoShape 5">
            <a:hlinkClick r:id="" action="ppaction://hlinkshowjump?jump=nextslide"/>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solidFill>
                  <a:srgbClr val="3333CC"/>
                </a:solidFill>
                <a:latin typeface="Garamond" panose="02020404030301010803" pitchFamily="18" charset="0"/>
              </a:rPr>
              <a:t>Next</a:t>
            </a:r>
          </a:p>
        </p:txBody>
      </p:sp>
    </p:spTree>
    <p:extLst>
      <p:ext uri="{BB962C8B-B14F-4D97-AF65-F5344CB8AC3E}">
        <p14:creationId xmlns:p14="http://schemas.microsoft.com/office/powerpoint/2010/main" val="4966739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smtClean="0"/>
              <a:t>Critical Events Before </a:t>
            </a:r>
            <a:br>
              <a:rPr lang="en-US" altLang="en-US" smtClean="0"/>
            </a:br>
            <a:r>
              <a:rPr lang="en-US" altLang="en-US" smtClean="0"/>
              <a:t>Prenatal Care Begins</a:t>
            </a:r>
          </a:p>
        </p:txBody>
      </p:sp>
      <p:sp>
        <p:nvSpPr>
          <p:cNvPr id="23555" name="Content Placeholder 5"/>
          <p:cNvSpPr>
            <a:spLocks noGrp="1"/>
          </p:cNvSpPr>
          <p:nvPr>
            <p:ph idx="1"/>
          </p:nvPr>
        </p:nvSpPr>
        <p:spPr>
          <a:xfrm>
            <a:off x="448092" y="2033195"/>
            <a:ext cx="7825051" cy="4077149"/>
          </a:xfrm>
        </p:spPr>
        <p:txBody>
          <a:bodyPr>
            <a:noAutofit/>
          </a:bodyPr>
          <a:lstStyle/>
          <a:p>
            <a:r>
              <a:rPr lang="en-US" altLang="en-US" sz="2400" dirty="0" smtClean="0"/>
              <a:t>Placental implantation begins 5 days after fertilization and is complete by days 9-10—before most women know they are pregnant.</a:t>
            </a:r>
          </a:p>
          <a:p>
            <a:r>
              <a:rPr lang="en-US" altLang="en-US" sz="2400" dirty="0" smtClean="0"/>
              <a:t>The most critical period for development of structural anomalies is days 17-56 after fertilization; another way to say this is that organogenesis begins just 3 days after the first missed menses—before most women can get into prenatal care.  The red bars on the next slide illustrate the critical periods of  structural development for many organs; the yellow bars indicate the periods of functional development.</a:t>
            </a:r>
          </a:p>
        </p:txBody>
      </p:sp>
      <p:sp>
        <p:nvSpPr>
          <p:cNvPr id="7" name="AutoShape 7">
            <a:hlinkClick r:id="" action="ppaction://hlinkshowjump?jump=nextslide"/>
          </p:cNvPr>
          <p:cNvSpPr>
            <a:spLocks noChangeArrowheads="1"/>
          </p:cNvSpPr>
          <p:nvPr/>
        </p:nvSpPr>
        <p:spPr bwMode="auto">
          <a:xfrm>
            <a:off x="8001000" y="5867400"/>
            <a:ext cx="1143000" cy="533400"/>
          </a:xfrm>
          <a:prstGeom prst="rightArrow">
            <a:avLst>
              <a:gd name="adj1" fmla="val 50000"/>
              <a:gd name="adj2" fmla="val 53571"/>
            </a:avLst>
          </a:prstGeom>
          <a:solidFill>
            <a:srgbClr val="BBE0E3"/>
          </a:solidFill>
          <a:ln w="9525" algn="ctr">
            <a:solidFill>
              <a:srgbClr val="000000"/>
            </a:solidFill>
            <a:miter lim="800000"/>
            <a:headEnd/>
            <a:tailEnd/>
          </a:ln>
        </p:spPr>
        <p:txBody>
          <a:bodyPr wrap="none" anchor="ctr"/>
          <a:lstStyle/>
          <a:p>
            <a:pPr algn="ctr" eaLnBrk="1" fontAlgn="auto" hangingPunct="1">
              <a:spcBef>
                <a:spcPts val="0"/>
              </a:spcBef>
              <a:spcAft>
                <a:spcPts val="0"/>
              </a:spcAft>
              <a:defRPr/>
            </a:pPr>
            <a:r>
              <a:rPr lang="en-US" sz="1800" kern="0" dirty="0">
                <a:solidFill>
                  <a:srgbClr val="3333CC"/>
                </a:solidFill>
                <a:latin typeface="Garamond" pitchFamily="18" charset="0"/>
                <a:ea typeface="+mn-ea"/>
              </a:rPr>
              <a:t>Next</a:t>
            </a:r>
          </a:p>
        </p:txBody>
      </p:sp>
    </p:spTree>
    <p:extLst>
      <p:ext uri="{BB962C8B-B14F-4D97-AF65-F5344CB8AC3E}">
        <p14:creationId xmlns:p14="http://schemas.microsoft.com/office/powerpoint/2010/main" val="5002499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7">
            <a:hlinkClick r:id="" action="ppaction://hlinkshowjump?jump=nextslide"/>
          </p:cNvPr>
          <p:cNvSpPr>
            <a:spLocks noChangeArrowheads="1"/>
          </p:cNvSpPr>
          <p:nvPr/>
        </p:nvSpPr>
        <p:spPr bwMode="auto">
          <a:xfrm>
            <a:off x="7848600" y="6324600"/>
            <a:ext cx="1143000" cy="533400"/>
          </a:xfrm>
          <a:prstGeom prst="rightArrow">
            <a:avLst>
              <a:gd name="adj1" fmla="val 50000"/>
              <a:gd name="adj2" fmla="val 53571"/>
            </a:avLst>
          </a:prstGeom>
          <a:solidFill>
            <a:srgbClr val="BBE0E3"/>
          </a:solidFill>
          <a:ln w="9525" algn="ctr">
            <a:solidFill>
              <a:srgbClr val="000000"/>
            </a:solidFill>
            <a:miter lim="800000"/>
            <a:headEnd/>
            <a:tailEnd/>
          </a:ln>
        </p:spPr>
        <p:txBody>
          <a:bodyPr wrap="none" anchor="ctr"/>
          <a:lstStyle/>
          <a:p>
            <a:pPr algn="ctr" eaLnBrk="1" fontAlgn="auto" hangingPunct="1">
              <a:spcBef>
                <a:spcPts val="0"/>
              </a:spcBef>
              <a:spcAft>
                <a:spcPts val="0"/>
              </a:spcAft>
              <a:defRPr/>
            </a:pPr>
            <a:r>
              <a:rPr lang="en-US" sz="1800" kern="0" dirty="0">
                <a:solidFill>
                  <a:srgbClr val="3333CC"/>
                </a:solidFill>
                <a:latin typeface="Garamond" pitchFamily="18" charset="0"/>
                <a:ea typeface="+mn-ea"/>
              </a:rPr>
              <a:t>Next</a:t>
            </a:r>
          </a:p>
        </p:txBody>
      </p:sp>
    </p:spTree>
    <p:extLst>
      <p:ext uri="{BB962C8B-B14F-4D97-AF65-F5344CB8AC3E}">
        <p14:creationId xmlns:p14="http://schemas.microsoft.com/office/powerpoint/2010/main" val="39136516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5">
            <a:hlinkClick r:id="" action="ppaction://hlinkshowjump?jump=nextslide"/>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1800">
                <a:solidFill>
                  <a:srgbClr val="3333CC"/>
                </a:solidFill>
                <a:latin typeface="Garamond" panose="02020404030301010803" pitchFamily="18" charset="0"/>
              </a:rPr>
              <a:t>Next</a:t>
            </a:r>
          </a:p>
        </p:txBody>
      </p:sp>
      <p:sp>
        <p:nvSpPr>
          <p:cNvPr id="2" name="Title 1"/>
          <p:cNvSpPr>
            <a:spLocks noGrp="1"/>
          </p:cNvSpPr>
          <p:nvPr>
            <p:ph type="title"/>
          </p:nvPr>
        </p:nvSpPr>
        <p:spPr/>
        <p:txBody>
          <a:bodyPr>
            <a:normAutofit fontScale="90000"/>
          </a:bodyPr>
          <a:lstStyle/>
          <a:p>
            <a:r>
              <a:rPr lang="en-US" dirty="0"/>
              <a:t>A Critical Period for the Prevention of Poor Pregnancy Outcomes Has Already Passed by the </a:t>
            </a:r>
            <a:br>
              <a:rPr lang="en-US" dirty="0"/>
            </a:br>
            <a:r>
              <a:rPr lang="en-US" dirty="0"/>
              <a:t>First Prenatal </a:t>
            </a:r>
            <a:r>
              <a:rPr lang="en-US" dirty="0" smtClean="0"/>
              <a:t>Visit</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822" y="2066924"/>
            <a:ext cx="5427016" cy="360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0128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Grp="1" noChangeArrowheads="1"/>
          </p:cNvSpPr>
          <p:nvPr>
            <p:ph type="title"/>
          </p:nvPr>
        </p:nvSpPr>
        <p:spPr/>
        <p:txBody>
          <a:bodyPr/>
          <a:lstStyle/>
          <a:p>
            <a:r>
              <a:rPr lang="en-US" altLang="en-US" smtClean="0"/>
              <a:t>Examples of Primary Prevention Opportunities: Congenital Anomalies</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024361613"/>
              </p:ext>
            </p:extLst>
          </p:nvPr>
        </p:nvGraphicFramePr>
        <p:xfrm>
          <a:off x="465336" y="1861219"/>
          <a:ext cx="8105608" cy="4463381"/>
        </p:xfrm>
        <a:graphic>
          <a:graphicData uri="http://schemas.openxmlformats.org/drawingml/2006/table">
            <a:tbl>
              <a:tblPr/>
              <a:tblGrid>
                <a:gridCol w="4052804"/>
                <a:gridCol w="4052804"/>
              </a:tblGrid>
              <a:tr h="622300">
                <a:tc>
                  <a:txBody>
                    <a:bodyPr/>
                    <a:lstStyle>
                      <a:lvl1pPr>
                        <a:spcBef>
                          <a:spcPct val="20000"/>
                        </a:spcBef>
                        <a:buClr>
                          <a:schemeClr val="tx2"/>
                        </a:buClr>
                        <a:buSzPct val="100000"/>
                        <a:defRPr sz="2800">
                          <a:solidFill>
                            <a:schemeClr val="tx1"/>
                          </a:solidFill>
                          <a:latin typeface="Arial" pitchFamily="34" charset="0"/>
                          <a:ea typeface="MS PGothic" pitchFamily="34" charset="-128"/>
                        </a:defRPr>
                      </a:lvl1pPr>
                      <a:lvl2pPr marL="742950" indent="-285750">
                        <a:spcBef>
                          <a:spcPct val="20000"/>
                        </a:spcBef>
                        <a:buClr>
                          <a:schemeClr val="tx2"/>
                        </a:buClr>
                        <a:buSzPct val="100000"/>
                        <a:defRPr sz="2400">
                          <a:solidFill>
                            <a:schemeClr val="tx1"/>
                          </a:solidFill>
                          <a:latin typeface="Arial" pitchFamily="34" charset="0"/>
                          <a:ea typeface="MS PGothic" pitchFamily="34" charset="-128"/>
                        </a:defRPr>
                      </a:lvl2pPr>
                      <a:lvl3pPr marL="1143000" indent="-228600">
                        <a:spcBef>
                          <a:spcPct val="20000"/>
                        </a:spcBef>
                        <a:buClr>
                          <a:schemeClr val="tx2"/>
                        </a:buClr>
                        <a:buSzPct val="100000"/>
                        <a:defRPr sz="2000">
                          <a:solidFill>
                            <a:schemeClr val="tx1"/>
                          </a:solidFill>
                          <a:latin typeface="Arial" pitchFamily="34" charset="0"/>
                          <a:ea typeface="MS PGothic" pitchFamily="34" charset="-128"/>
                        </a:defRPr>
                      </a:lvl3pPr>
                      <a:lvl4pPr marL="1600200" indent="-228600">
                        <a:spcBef>
                          <a:spcPct val="20000"/>
                        </a:spcBef>
                        <a:buClr>
                          <a:schemeClr val="tx2"/>
                        </a:buClr>
                        <a:buSzPct val="100000"/>
                        <a:defRPr>
                          <a:solidFill>
                            <a:schemeClr val="tx1"/>
                          </a:solidFill>
                          <a:latin typeface="Arial" pitchFamily="34" charset="0"/>
                          <a:ea typeface="MS PGothic" pitchFamily="34" charset="-128"/>
                        </a:defRPr>
                      </a:lvl4pPr>
                      <a:lvl5pPr marL="2057400" indent="-228600">
                        <a:spcBef>
                          <a:spcPct val="20000"/>
                        </a:spcBef>
                        <a:buClr>
                          <a:schemeClr val="tx2"/>
                        </a:buClr>
                        <a:buSzPct val="100000"/>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SzPct val="100000"/>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SzPct val="100000"/>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SzPct val="100000"/>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SzPct val="100000"/>
                        <a:defRPr>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accent1"/>
                          </a:solidFill>
                          <a:effectLst/>
                          <a:latin typeface="Arial" pitchFamily="34" charset="0"/>
                          <a:ea typeface="MS PGothic" pitchFamily="34" charset="-128"/>
                        </a:rPr>
                        <a:t>The Opportunity:</a:t>
                      </a:r>
                    </a:p>
                  </a:txBody>
                  <a:tcPr marT="45703" marB="4570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7FFFF"/>
                    </a:solidFill>
                  </a:tcPr>
                </a:tc>
                <a:tc>
                  <a:txBody>
                    <a:bodyPr/>
                    <a:lstStyle>
                      <a:lvl1pPr>
                        <a:spcBef>
                          <a:spcPct val="20000"/>
                        </a:spcBef>
                        <a:buClr>
                          <a:schemeClr val="tx2"/>
                        </a:buClr>
                        <a:buSzPct val="100000"/>
                        <a:defRPr sz="2800">
                          <a:solidFill>
                            <a:schemeClr val="tx1"/>
                          </a:solidFill>
                          <a:latin typeface="Arial" pitchFamily="34" charset="0"/>
                          <a:ea typeface="MS PGothic" pitchFamily="34" charset="-128"/>
                        </a:defRPr>
                      </a:lvl1pPr>
                      <a:lvl2pPr marL="742950" indent="-285750">
                        <a:spcBef>
                          <a:spcPct val="20000"/>
                        </a:spcBef>
                        <a:buClr>
                          <a:schemeClr val="tx2"/>
                        </a:buClr>
                        <a:buSzPct val="100000"/>
                        <a:defRPr sz="2400">
                          <a:solidFill>
                            <a:schemeClr val="tx1"/>
                          </a:solidFill>
                          <a:latin typeface="Arial" pitchFamily="34" charset="0"/>
                          <a:ea typeface="MS PGothic" pitchFamily="34" charset="-128"/>
                        </a:defRPr>
                      </a:lvl2pPr>
                      <a:lvl3pPr marL="1143000" indent="-228600">
                        <a:spcBef>
                          <a:spcPct val="20000"/>
                        </a:spcBef>
                        <a:buClr>
                          <a:schemeClr val="tx2"/>
                        </a:buClr>
                        <a:buSzPct val="100000"/>
                        <a:defRPr sz="2000">
                          <a:solidFill>
                            <a:schemeClr val="tx1"/>
                          </a:solidFill>
                          <a:latin typeface="Arial" pitchFamily="34" charset="0"/>
                          <a:ea typeface="MS PGothic" pitchFamily="34" charset="-128"/>
                        </a:defRPr>
                      </a:lvl3pPr>
                      <a:lvl4pPr marL="1600200" indent="-228600">
                        <a:spcBef>
                          <a:spcPct val="20000"/>
                        </a:spcBef>
                        <a:buClr>
                          <a:schemeClr val="tx2"/>
                        </a:buClr>
                        <a:buSzPct val="100000"/>
                        <a:defRPr>
                          <a:solidFill>
                            <a:schemeClr val="tx1"/>
                          </a:solidFill>
                          <a:latin typeface="Arial" pitchFamily="34" charset="0"/>
                          <a:ea typeface="MS PGothic" pitchFamily="34" charset="-128"/>
                        </a:defRPr>
                      </a:lvl4pPr>
                      <a:lvl5pPr marL="2057400" indent="-228600">
                        <a:spcBef>
                          <a:spcPct val="20000"/>
                        </a:spcBef>
                        <a:buClr>
                          <a:schemeClr val="tx2"/>
                        </a:buClr>
                        <a:buSzPct val="100000"/>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SzPct val="100000"/>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SzPct val="100000"/>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SzPct val="100000"/>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SzPct val="100000"/>
                        <a:defRPr>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accent1"/>
                          </a:solidFill>
                          <a:effectLst/>
                          <a:latin typeface="Arial" pitchFamily="34" charset="0"/>
                          <a:ea typeface="MS PGothic" pitchFamily="34" charset="-128"/>
                        </a:rPr>
                        <a:t>The Potential Benefit:</a:t>
                      </a:r>
                    </a:p>
                  </a:txBody>
                  <a:tcPr marT="45703" marB="4570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7FFFF"/>
                    </a:solidFill>
                  </a:tcPr>
                </a:tc>
              </a:tr>
              <a:tr h="1920875">
                <a:tc>
                  <a:txBody>
                    <a:bodyPr/>
                    <a:lstStyle>
                      <a:lvl1pPr>
                        <a:spcBef>
                          <a:spcPct val="20000"/>
                        </a:spcBef>
                        <a:buClr>
                          <a:schemeClr val="tx2"/>
                        </a:buClr>
                        <a:buSzPct val="100000"/>
                        <a:defRPr sz="2800">
                          <a:solidFill>
                            <a:schemeClr val="tx1"/>
                          </a:solidFill>
                          <a:latin typeface="Arial" pitchFamily="34" charset="0"/>
                          <a:ea typeface="MS PGothic" pitchFamily="34" charset="-128"/>
                        </a:defRPr>
                      </a:lvl1pPr>
                      <a:lvl2pPr marL="742950" indent="-285750">
                        <a:spcBef>
                          <a:spcPct val="20000"/>
                        </a:spcBef>
                        <a:buClr>
                          <a:schemeClr val="tx2"/>
                        </a:buClr>
                        <a:buSzPct val="100000"/>
                        <a:defRPr sz="2400">
                          <a:solidFill>
                            <a:schemeClr val="tx1"/>
                          </a:solidFill>
                          <a:latin typeface="Arial" pitchFamily="34" charset="0"/>
                          <a:ea typeface="MS PGothic" pitchFamily="34" charset="-128"/>
                        </a:defRPr>
                      </a:lvl2pPr>
                      <a:lvl3pPr marL="1143000" indent="-228600">
                        <a:spcBef>
                          <a:spcPct val="20000"/>
                        </a:spcBef>
                        <a:buClr>
                          <a:schemeClr val="tx2"/>
                        </a:buClr>
                        <a:buSzPct val="100000"/>
                        <a:defRPr sz="2000">
                          <a:solidFill>
                            <a:schemeClr val="tx1"/>
                          </a:solidFill>
                          <a:latin typeface="Arial" pitchFamily="34" charset="0"/>
                          <a:ea typeface="MS PGothic" pitchFamily="34" charset="-128"/>
                        </a:defRPr>
                      </a:lvl3pPr>
                      <a:lvl4pPr marL="1600200" indent="-228600">
                        <a:spcBef>
                          <a:spcPct val="20000"/>
                        </a:spcBef>
                        <a:buClr>
                          <a:schemeClr val="tx2"/>
                        </a:buClr>
                        <a:buSzPct val="100000"/>
                        <a:defRPr>
                          <a:solidFill>
                            <a:schemeClr val="tx1"/>
                          </a:solidFill>
                          <a:latin typeface="Arial" pitchFamily="34" charset="0"/>
                          <a:ea typeface="MS PGothic" pitchFamily="34" charset="-128"/>
                        </a:defRPr>
                      </a:lvl4pPr>
                      <a:lvl5pPr marL="2057400" indent="-228600">
                        <a:spcBef>
                          <a:spcPct val="20000"/>
                        </a:spcBef>
                        <a:buClr>
                          <a:schemeClr val="tx2"/>
                        </a:buClr>
                        <a:buSzPct val="100000"/>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SzPct val="100000"/>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SzPct val="100000"/>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SzPct val="100000"/>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SzPct val="100000"/>
                        <a:defRPr>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accent1"/>
                          </a:solidFill>
                          <a:effectLst/>
                          <a:latin typeface="Arial" pitchFamily="34" charset="0"/>
                          <a:ea typeface="MS PGothic" pitchFamily="34" charset="-128"/>
                        </a:rPr>
                        <a:t>Prevention of neural tube defects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accent1"/>
                        </a:solidFill>
                        <a:effectLst/>
                        <a:latin typeface="Arial" pitchFamily="34" charset="0"/>
                        <a:ea typeface="MS PGothic" pitchFamily="34" charset="-128"/>
                      </a:endParaRPr>
                    </a:p>
                  </a:txBody>
                  <a:tcPr marT="45703" marB="4570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BFFFF"/>
                    </a:solidFill>
                  </a:tcPr>
                </a:tc>
                <a:tc>
                  <a:txBody>
                    <a:bodyPr/>
                    <a:lstStyle>
                      <a:lvl1pPr>
                        <a:spcBef>
                          <a:spcPct val="20000"/>
                        </a:spcBef>
                        <a:buClr>
                          <a:schemeClr val="tx2"/>
                        </a:buClr>
                        <a:buSzPct val="100000"/>
                        <a:defRPr sz="2800">
                          <a:solidFill>
                            <a:schemeClr val="tx1"/>
                          </a:solidFill>
                          <a:latin typeface="Arial" pitchFamily="34" charset="0"/>
                          <a:ea typeface="MS PGothic" pitchFamily="34" charset="-128"/>
                        </a:defRPr>
                      </a:lvl1pPr>
                      <a:lvl2pPr marL="742950" indent="-285750">
                        <a:spcBef>
                          <a:spcPct val="20000"/>
                        </a:spcBef>
                        <a:buClr>
                          <a:schemeClr val="tx2"/>
                        </a:buClr>
                        <a:buSzPct val="100000"/>
                        <a:defRPr sz="2400">
                          <a:solidFill>
                            <a:schemeClr val="tx1"/>
                          </a:solidFill>
                          <a:latin typeface="Arial" pitchFamily="34" charset="0"/>
                          <a:ea typeface="MS PGothic" pitchFamily="34" charset="-128"/>
                        </a:defRPr>
                      </a:lvl2pPr>
                      <a:lvl3pPr marL="1143000" indent="-228600">
                        <a:spcBef>
                          <a:spcPct val="20000"/>
                        </a:spcBef>
                        <a:buClr>
                          <a:schemeClr val="tx2"/>
                        </a:buClr>
                        <a:buSzPct val="100000"/>
                        <a:defRPr sz="2000">
                          <a:solidFill>
                            <a:schemeClr val="tx1"/>
                          </a:solidFill>
                          <a:latin typeface="Arial" pitchFamily="34" charset="0"/>
                          <a:ea typeface="MS PGothic" pitchFamily="34" charset="-128"/>
                        </a:defRPr>
                      </a:lvl3pPr>
                      <a:lvl4pPr marL="1600200" indent="-228600">
                        <a:spcBef>
                          <a:spcPct val="20000"/>
                        </a:spcBef>
                        <a:buClr>
                          <a:schemeClr val="tx2"/>
                        </a:buClr>
                        <a:buSzPct val="100000"/>
                        <a:defRPr>
                          <a:solidFill>
                            <a:schemeClr val="tx1"/>
                          </a:solidFill>
                          <a:latin typeface="Arial" pitchFamily="34" charset="0"/>
                          <a:ea typeface="MS PGothic" pitchFamily="34" charset="-128"/>
                        </a:defRPr>
                      </a:lvl4pPr>
                      <a:lvl5pPr marL="2057400" indent="-228600">
                        <a:spcBef>
                          <a:spcPct val="20000"/>
                        </a:spcBef>
                        <a:buClr>
                          <a:schemeClr val="tx2"/>
                        </a:buClr>
                        <a:buSzPct val="100000"/>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SzPct val="100000"/>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SzPct val="100000"/>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SzPct val="100000"/>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SzPct val="100000"/>
                        <a:defRPr>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accent1"/>
                          </a:solidFill>
                          <a:effectLst/>
                          <a:latin typeface="Arial" pitchFamily="34" charset="0"/>
                          <a:ea typeface="MS PGothic" pitchFamily="34" charset="-128"/>
                        </a:rPr>
                        <a:t>50-70% can be prevented if a woman has adequate levels of folic acid during earliest weeks of organogenesis—before she receives her prenatal vitamins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smtClean="0">
                        <a:ln>
                          <a:noFill/>
                        </a:ln>
                        <a:solidFill>
                          <a:schemeClr val="accent1"/>
                        </a:solidFill>
                        <a:effectLst/>
                        <a:latin typeface="Arial" pitchFamily="34" charset="0"/>
                        <a:ea typeface="MS PGothic" pitchFamily="34" charset="-128"/>
                      </a:endParaRPr>
                    </a:p>
                  </a:txBody>
                  <a:tcPr marT="45703" marB="4570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BFFFF"/>
                    </a:solidFill>
                  </a:tcPr>
                </a:tc>
              </a:tr>
              <a:tr h="1703161">
                <a:tc>
                  <a:txBody>
                    <a:bodyPr/>
                    <a:lstStyle>
                      <a:lvl1pPr>
                        <a:spcBef>
                          <a:spcPct val="20000"/>
                        </a:spcBef>
                        <a:buClr>
                          <a:schemeClr val="tx2"/>
                        </a:buClr>
                        <a:buSzPct val="100000"/>
                        <a:defRPr sz="2800">
                          <a:solidFill>
                            <a:schemeClr val="tx1"/>
                          </a:solidFill>
                          <a:latin typeface="Arial" pitchFamily="34" charset="0"/>
                          <a:ea typeface="MS PGothic" pitchFamily="34" charset="-128"/>
                        </a:defRPr>
                      </a:lvl1pPr>
                      <a:lvl2pPr marL="742950" indent="-285750">
                        <a:spcBef>
                          <a:spcPct val="20000"/>
                        </a:spcBef>
                        <a:buClr>
                          <a:schemeClr val="tx2"/>
                        </a:buClr>
                        <a:buSzPct val="100000"/>
                        <a:defRPr sz="2400">
                          <a:solidFill>
                            <a:schemeClr val="tx1"/>
                          </a:solidFill>
                          <a:latin typeface="Arial" pitchFamily="34" charset="0"/>
                          <a:ea typeface="MS PGothic" pitchFamily="34" charset="-128"/>
                        </a:defRPr>
                      </a:lvl2pPr>
                      <a:lvl3pPr marL="1143000" indent="-228600">
                        <a:spcBef>
                          <a:spcPct val="20000"/>
                        </a:spcBef>
                        <a:buClr>
                          <a:schemeClr val="tx2"/>
                        </a:buClr>
                        <a:buSzPct val="100000"/>
                        <a:defRPr sz="2000">
                          <a:solidFill>
                            <a:schemeClr val="tx1"/>
                          </a:solidFill>
                          <a:latin typeface="Arial" pitchFamily="34" charset="0"/>
                          <a:ea typeface="MS PGothic" pitchFamily="34" charset="-128"/>
                        </a:defRPr>
                      </a:lvl3pPr>
                      <a:lvl4pPr marL="1600200" indent="-228600">
                        <a:spcBef>
                          <a:spcPct val="20000"/>
                        </a:spcBef>
                        <a:buClr>
                          <a:schemeClr val="tx2"/>
                        </a:buClr>
                        <a:buSzPct val="100000"/>
                        <a:defRPr>
                          <a:solidFill>
                            <a:schemeClr val="tx1"/>
                          </a:solidFill>
                          <a:latin typeface="Arial" pitchFamily="34" charset="0"/>
                          <a:ea typeface="MS PGothic" pitchFamily="34" charset="-128"/>
                        </a:defRPr>
                      </a:lvl4pPr>
                      <a:lvl5pPr marL="2057400" indent="-228600">
                        <a:spcBef>
                          <a:spcPct val="20000"/>
                        </a:spcBef>
                        <a:buClr>
                          <a:schemeClr val="tx2"/>
                        </a:buClr>
                        <a:buSzPct val="100000"/>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SzPct val="100000"/>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SzPct val="100000"/>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SzPct val="100000"/>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SzPct val="100000"/>
                        <a:defRPr>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accent1"/>
                          </a:solidFill>
                          <a:effectLst/>
                          <a:latin typeface="Arial" pitchFamily="34" charset="0"/>
                          <a:ea typeface="MS PGothic" pitchFamily="34" charset="-128"/>
                        </a:rPr>
                        <a:t>Birth Defects related to poor glycemic control of mother (including sacral agenesis, cardiac defects and neural tube defects)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accent1"/>
                        </a:solidFill>
                        <a:effectLst/>
                        <a:latin typeface="Arial" pitchFamily="34" charset="0"/>
                        <a:ea typeface="MS PGothic" pitchFamily="34" charset="-128"/>
                      </a:endParaRPr>
                    </a:p>
                  </a:txBody>
                  <a:tcPr marT="45703" marB="4570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7FFFF"/>
                    </a:solidFill>
                  </a:tcPr>
                </a:tc>
                <a:tc>
                  <a:txBody>
                    <a:bodyPr/>
                    <a:lstStyle>
                      <a:lvl1pPr>
                        <a:spcBef>
                          <a:spcPct val="20000"/>
                        </a:spcBef>
                        <a:buClr>
                          <a:schemeClr val="tx2"/>
                        </a:buClr>
                        <a:buSzPct val="100000"/>
                        <a:defRPr sz="2800">
                          <a:solidFill>
                            <a:schemeClr val="tx1"/>
                          </a:solidFill>
                          <a:latin typeface="Arial" pitchFamily="34" charset="0"/>
                          <a:ea typeface="MS PGothic" pitchFamily="34" charset="-128"/>
                        </a:defRPr>
                      </a:lvl1pPr>
                      <a:lvl2pPr marL="742950" indent="-285750">
                        <a:spcBef>
                          <a:spcPct val="20000"/>
                        </a:spcBef>
                        <a:buClr>
                          <a:schemeClr val="tx2"/>
                        </a:buClr>
                        <a:buSzPct val="100000"/>
                        <a:defRPr sz="2400">
                          <a:solidFill>
                            <a:schemeClr val="tx1"/>
                          </a:solidFill>
                          <a:latin typeface="Arial" pitchFamily="34" charset="0"/>
                          <a:ea typeface="MS PGothic" pitchFamily="34" charset="-128"/>
                        </a:defRPr>
                      </a:lvl2pPr>
                      <a:lvl3pPr marL="1143000" indent="-228600">
                        <a:spcBef>
                          <a:spcPct val="20000"/>
                        </a:spcBef>
                        <a:buClr>
                          <a:schemeClr val="tx2"/>
                        </a:buClr>
                        <a:buSzPct val="100000"/>
                        <a:defRPr sz="2000">
                          <a:solidFill>
                            <a:schemeClr val="tx1"/>
                          </a:solidFill>
                          <a:latin typeface="Arial" pitchFamily="34" charset="0"/>
                          <a:ea typeface="MS PGothic" pitchFamily="34" charset="-128"/>
                        </a:defRPr>
                      </a:lvl3pPr>
                      <a:lvl4pPr marL="1600200" indent="-228600">
                        <a:spcBef>
                          <a:spcPct val="20000"/>
                        </a:spcBef>
                        <a:buClr>
                          <a:schemeClr val="tx2"/>
                        </a:buClr>
                        <a:buSzPct val="100000"/>
                        <a:defRPr>
                          <a:solidFill>
                            <a:schemeClr val="tx1"/>
                          </a:solidFill>
                          <a:latin typeface="Arial" pitchFamily="34" charset="0"/>
                          <a:ea typeface="MS PGothic" pitchFamily="34" charset="-128"/>
                        </a:defRPr>
                      </a:lvl4pPr>
                      <a:lvl5pPr marL="2057400" indent="-228600">
                        <a:spcBef>
                          <a:spcPct val="20000"/>
                        </a:spcBef>
                        <a:buClr>
                          <a:schemeClr val="tx2"/>
                        </a:buClr>
                        <a:buSzPct val="100000"/>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SzPct val="100000"/>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SzPct val="100000"/>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SzPct val="100000"/>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SzPct val="100000"/>
                        <a:defRPr>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accent1"/>
                          </a:solidFill>
                          <a:effectLst/>
                          <a:latin typeface="Arial" pitchFamily="34" charset="0"/>
                          <a:ea typeface="MS PGothic" pitchFamily="34" charset="-128"/>
                        </a:rPr>
                        <a:t>Can be reduced from ~10% to 2-3%  through glycemic control of the woman before organogenesis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accent1"/>
                        </a:solidFill>
                        <a:effectLst/>
                        <a:latin typeface="Arial" pitchFamily="34" charset="0"/>
                        <a:ea typeface="MS PGothic" pitchFamily="34" charset="-128"/>
                      </a:endParaRPr>
                    </a:p>
                  </a:txBody>
                  <a:tcPr marT="45703" marB="4570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7FFFF"/>
                    </a:solidFill>
                  </a:tcPr>
                </a:tc>
              </a:tr>
            </a:tbl>
          </a:graphicData>
        </a:graphic>
      </p:graphicFrame>
      <p:sp>
        <p:nvSpPr>
          <p:cNvPr id="26627" name="AutoShape 6">
            <a:hlinkClick r:id="" action="ppaction://hlinkshowjump?jump=nextslide"/>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solidFill>
                  <a:srgbClr val="3333CC"/>
                </a:solidFill>
                <a:latin typeface="Garamond" panose="02020404030301010803" pitchFamily="18" charset="0"/>
              </a:rPr>
              <a:t>Next</a:t>
            </a:r>
          </a:p>
        </p:txBody>
      </p:sp>
    </p:spTree>
    <p:extLst>
      <p:ext uri="{BB962C8B-B14F-4D97-AF65-F5344CB8AC3E}">
        <p14:creationId xmlns:p14="http://schemas.microsoft.com/office/powerpoint/2010/main" val="35797022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ChangeArrowheads="1"/>
          </p:cNvSpPr>
          <p:nvPr>
            <p:ph type="title"/>
          </p:nvPr>
        </p:nvSpPr>
        <p:spPr/>
        <p:txBody>
          <a:bodyPr/>
          <a:lstStyle/>
          <a:p>
            <a:r>
              <a:rPr lang="en-US" altLang="en-US" smtClean="0"/>
              <a:t>Examples of Primary Prevention Opportunities: Congenital Anomalies</a:t>
            </a:r>
          </a:p>
        </p:txBody>
      </p:sp>
      <p:sp>
        <p:nvSpPr>
          <p:cNvPr id="27651" name="AutoShape 6">
            <a:hlinkClick r:id="rId2" action="ppaction://hlinksldjump"/>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solidFill>
                  <a:srgbClr val="3333CC"/>
                </a:solidFill>
                <a:latin typeface="Garamond" panose="02020404030301010803" pitchFamily="18" charset="0"/>
              </a:rPr>
              <a:t>Next</a:t>
            </a:r>
          </a:p>
        </p:txBody>
      </p:sp>
      <p:pic>
        <p:nvPicPr>
          <p:cNvPr id="27652" name="Picture 7" descr="bull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438400"/>
            <a:ext cx="3556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8" descr="bull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514600"/>
            <a:ext cx="3556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Content Placeholder 3"/>
          <p:cNvGraphicFramePr>
            <a:graphicFrameLocks noGrp="1"/>
          </p:cNvGraphicFramePr>
          <p:nvPr>
            <p:extLst>
              <p:ext uri="{D42A27DB-BD31-4B8C-83A1-F6EECF244321}">
                <p14:modId xmlns:p14="http://schemas.microsoft.com/office/powerpoint/2010/main" val="1676708828"/>
              </p:ext>
            </p:extLst>
          </p:nvPr>
        </p:nvGraphicFramePr>
        <p:xfrm>
          <a:off x="685800" y="2133600"/>
          <a:ext cx="7924800" cy="2543175"/>
        </p:xfrm>
        <a:graphic>
          <a:graphicData uri="http://schemas.openxmlformats.org/drawingml/2006/table">
            <a:tbl>
              <a:tblPr/>
              <a:tblGrid>
                <a:gridCol w="3962400"/>
                <a:gridCol w="3962400"/>
              </a:tblGrid>
              <a:tr h="622300">
                <a:tc>
                  <a:txBody>
                    <a:bodyPr/>
                    <a:lstStyle>
                      <a:lvl1pPr>
                        <a:spcBef>
                          <a:spcPct val="20000"/>
                        </a:spcBef>
                        <a:buClr>
                          <a:schemeClr val="tx2"/>
                        </a:buClr>
                        <a:buSzPct val="100000"/>
                        <a:defRPr sz="2800">
                          <a:solidFill>
                            <a:schemeClr val="tx1"/>
                          </a:solidFill>
                          <a:latin typeface="Arial" pitchFamily="34" charset="0"/>
                          <a:ea typeface="MS PGothic" pitchFamily="34" charset="-128"/>
                        </a:defRPr>
                      </a:lvl1pPr>
                      <a:lvl2pPr marL="742950" indent="-285750">
                        <a:spcBef>
                          <a:spcPct val="20000"/>
                        </a:spcBef>
                        <a:buClr>
                          <a:schemeClr val="tx2"/>
                        </a:buClr>
                        <a:buSzPct val="100000"/>
                        <a:defRPr sz="2400">
                          <a:solidFill>
                            <a:schemeClr val="tx1"/>
                          </a:solidFill>
                          <a:latin typeface="Arial" pitchFamily="34" charset="0"/>
                          <a:ea typeface="MS PGothic" pitchFamily="34" charset="-128"/>
                        </a:defRPr>
                      </a:lvl2pPr>
                      <a:lvl3pPr marL="1143000" indent="-228600">
                        <a:spcBef>
                          <a:spcPct val="20000"/>
                        </a:spcBef>
                        <a:buClr>
                          <a:schemeClr val="tx2"/>
                        </a:buClr>
                        <a:buSzPct val="100000"/>
                        <a:defRPr sz="2000">
                          <a:solidFill>
                            <a:schemeClr val="tx1"/>
                          </a:solidFill>
                          <a:latin typeface="Arial" pitchFamily="34" charset="0"/>
                          <a:ea typeface="MS PGothic" pitchFamily="34" charset="-128"/>
                        </a:defRPr>
                      </a:lvl3pPr>
                      <a:lvl4pPr marL="1600200" indent="-228600">
                        <a:spcBef>
                          <a:spcPct val="20000"/>
                        </a:spcBef>
                        <a:buClr>
                          <a:schemeClr val="tx2"/>
                        </a:buClr>
                        <a:buSzPct val="100000"/>
                        <a:defRPr>
                          <a:solidFill>
                            <a:schemeClr val="tx1"/>
                          </a:solidFill>
                          <a:latin typeface="Arial" pitchFamily="34" charset="0"/>
                          <a:ea typeface="MS PGothic" pitchFamily="34" charset="-128"/>
                        </a:defRPr>
                      </a:lvl4pPr>
                      <a:lvl5pPr marL="2057400" indent="-228600">
                        <a:spcBef>
                          <a:spcPct val="20000"/>
                        </a:spcBef>
                        <a:buClr>
                          <a:schemeClr val="tx2"/>
                        </a:buClr>
                        <a:buSzPct val="100000"/>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SzPct val="100000"/>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SzPct val="100000"/>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SzPct val="100000"/>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SzPct val="100000"/>
                        <a:defRPr>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accent1"/>
                          </a:solidFill>
                          <a:effectLst/>
                          <a:latin typeface="Arial" pitchFamily="34" charset="0"/>
                          <a:ea typeface="MS PGothic" pitchFamily="34" charset="-128"/>
                        </a:rPr>
                        <a:t>The Opportunity:</a:t>
                      </a:r>
                    </a:p>
                  </a:txBody>
                  <a:tcPr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7FFFF"/>
                    </a:solidFill>
                  </a:tcPr>
                </a:tc>
                <a:tc>
                  <a:txBody>
                    <a:bodyPr/>
                    <a:lstStyle>
                      <a:lvl1pPr>
                        <a:spcBef>
                          <a:spcPct val="20000"/>
                        </a:spcBef>
                        <a:buClr>
                          <a:schemeClr val="tx2"/>
                        </a:buClr>
                        <a:buSzPct val="100000"/>
                        <a:defRPr sz="2800">
                          <a:solidFill>
                            <a:schemeClr val="tx1"/>
                          </a:solidFill>
                          <a:latin typeface="Arial" pitchFamily="34" charset="0"/>
                          <a:ea typeface="MS PGothic" pitchFamily="34" charset="-128"/>
                        </a:defRPr>
                      </a:lvl1pPr>
                      <a:lvl2pPr marL="742950" indent="-285750">
                        <a:spcBef>
                          <a:spcPct val="20000"/>
                        </a:spcBef>
                        <a:buClr>
                          <a:schemeClr val="tx2"/>
                        </a:buClr>
                        <a:buSzPct val="100000"/>
                        <a:defRPr sz="2400">
                          <a:solidFill>
                            <a:schemeClr val="tx1"/>
                          </a:solidFill>
                          <a:latin typeface="Arial" pitchFamily="34" charset="0"/>
                          <a:ea typeface="MS PGothic" pitchFamily="34" charset="-128"/>
                        </a:defRPr>
                      </a:lvl2pPr>
                      <a:lvl3pPr marL="1143000" indent="-228600">
                        <a:spcBef>
                          <a:spcPct val="20000"/>
                        </a:spcBef>
                        <a:buClr>
                          <a:schemeClr val="tx2"/>
                        </a:buClr>
                        <a:buSzPct val="100000"/>
                        <a:defRPr sz="2000">
                          <a:solidFill>
                            <a:schemeClr val="tx1"/>
                          </a:solidFill>
                          <a:latin typeface="Arial" pitchFamily="34" charset="0"/>
                          <a:ea typeface="MS PGothic" pitchFamily="34" charset="-128"/>
                        </a:defRPr>
                      </a:lvl3pPr>
                      <a:lvl4pPr marL="1600200" indent="-228600">
                        <a:spcBef>
                          <a:spcPct val="20000"/>
                        </a:spcBef>
                        <a:buClr>
                          <a:schemeClr val="tx2"/>
                        </a:buClr>
                        <a:buSzPct val="100000"/>
                        <a:defRPr>
                          <a:solidFill>
                            <a:schemeClr val="tx1"/>
                          </a:solidFill>
                          <a:latin typeface="Arial" pitchFamily="34" charset="0"/>
                          <a:ea typeface="MS PGothic" pitchFamily="34" charset="-128"/>
                        </a:defRPr>
                      </a:lvl4pPr>
                      <a:lvl5pPr marL="2057400" indent="-228600">
                        <a:spcBef>
                          <a:spcPct val="20000"/>
                        </a:spcBef>
                        <a:buClr>
                          <a:schemeClr val="tx2"/>
                        </a:buClr>
                        <a:buSzPct val="100000"/>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SzPct val="100000"/>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SzPct val="100000"/>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SzPct val="100000"/>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SzPct val="100000"/>
                        <a:defRPr>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accent1"/>
                          </a:solidFill>
                          <a:effectLst/>
                          <a:latin typeface="Arial" pitchFamily="34" charset="0"/>
                          <a:ea typeface="MS PGothic" pitchFamily="34" charset="-128"/>
                        </a:rPr>
                        <a:t>The Potential Benefit:</a:t>
                      </a:r>
                    </a:p>
                  </a:txBody>
                  <a:tcPr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7FFFF"/>
                    </a:solidFill>
                  </a:tcPr>
                </a:tc>
              </a:tr>
              <a:tr h="1920875">
                <a:tc>
                  <a:txBody>
                    <a:bodyPr/>
                    <a:lstStyle>
                      <a:lvl1pPr>
                        <a:spcBef>
                          <a:spcPct val="20000"/>
                        </a:spcBef>
                        <a:buClr>
                          <a:schemeClr val="tx2"/>
                        </a:buClr>
                        <a:buSzPct val="100000"/>
                        <a:defRPr sz="2800">
                          <a:solidFill>
                            <a:schemeClr val="tx1"/>
                          </a:solidFill>
                          <a:latin typeface="Arial" pitchFamily="34" charset="0"/>
                          <a:ea typeface="MS PGothic" pitchFamily="34" charset="-128"/>
                        </a:defRPr>
                      </a:lvl1pPr>
                      <a:lvl2pPr marL="742950" indent="-285750">
                        <a:spcBef>
                          <a:spcPct val="20000"/>
                        </a:spcBef>
                        <a:buClr>
                          <a:schemeClr val="tx2"/>
                        </a:buClr>
                        <a:buSzPct val="100000"/>
                        <a:defRPr sz="2400">
                          <a:solidFill>
                            <a:schemeClr val="tx1"/>
                          </a:solidFill>
                          <a:latin typeface="Arial" pitchFamily="34" charset="0"/>
                          <a:ea typeface="MS PGothic" pitchFamily="34" charset="-128"/>
                        </a:defRPr>
                      </a:lvl2pPr>
                      <a:lvl3pPr marL="1143000" indent="-228600">
                        <a:spcBef>
                          <a:spcPct val="20000"/>
                        </a:spcBef>
                        <a:buClr>
                          <a:schemeClr val="tx2"/>
                        </a:buClr>
                        <a:buSzPct val="100000"/>
                        <a:defRPr sz="2000">
                          <a:solidFill>
                            <a:schemeClr val="tx1"/>
                          </a:solidFill>
                          <a:latin typeface="Arial" pitchFamily="34" charset="0"/>
                          <a:ea typeface="MS PGothic" pitchFamily="34" charset="-128"/>
                        </a:defRPr>
                      </a:lvl3pPr>
                      <a:lvl4pPr marL="1600200" indent="-228600">
                        <a:spcBef>
                          <a:spcPct val="20000"/>
                        </a:spcBef>
                        <a:buClr>
                          <a:schemeClr val="tx2"/>
                        </a:buClr>
                        <a:buSzPct val="100000"/>
                        <a:defRPr>
                          <a:solidFill>
                            <a:schemeClr val="tx1"/>
                          </a:solidFill>
                          <a:latin typeface="Arial" pitchFamily="34" charset="0"/>
                          <a:ea typeface="MS PGothic" pitchFamily="34" charset="-128"/>
                        </a:defRPr>
                      </a:lvl4pPr>
                      <a:lvl5pPr marL="2057400" indent="-228600">
                        <a:spcBef>
                          <a:spcPct val="20000"/>
                        </a:spcBef>
                        <a:buClr>
                          <a:schemeClr val="tx2"/>
                        </a:buClr>
                        <a:buSzPct val="100000"/>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SzPct val="100000"/>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SzPct val="100000"/>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SzPct val="100000"/>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SzPct val="100000"/>
                        <a:defRPr>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accent1"/>
                          </a:solidFill>
                          <a:effectLst/>
                          <a:latin typeface="Arial" pitchFamily="34" charset="0"/>
                          <a:ea typeface="MS PGothic" pitchFamily="34" charset="-128"/>
                        </a:rPr>
                        <a:t>Minimize a prospective mother’s contact with teratogenic exposures such as prescribed medications, environmental exposures and alcohol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smtClean="0">
                        <a:ln>
                          <a:noFill/>
                        </a:ln>
                        <a:solidFill>
                          <a:schemeClr val="accent1"/>
                        </a:solidFill>
                        <a:effectLst/>
                        <a:latin typeface="Arial" pitchFamily="34" charset="0"/>
                        <a:ea typeface="MS PGothic" pitchFamily="34" charset="-128"/>
                      </a:endParaRPr>
                    </a:p>
                  </a:txBody>
                  <a:tcPr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BFFFF"/>
                    </a:solidFill>
                  </a:tcPr>
                </a:tc>
                <a:tc>
                  <a:txBody>
                    <a:bodyPr/>
                    <a:lstStyle>
                      <a:lvl1pPr>
                        <a:spcBef>
                          <a:spcPct val="20000"/>
                        </a:spcBef>
                        <a:buClr>
                          <a:schemeClr val="tx2"/>
                        </a:buClr>
                        <a:buSzPct val="100000"/>
                        <a:defRPr sz="2800">
                          <a:solidFill>
                            <a:schemeClr val="tx1"/>
                          </a:solidFill>
                          <a:latin typeface="Arial" pitchFamily="34" charset="0"/>
                          <a:ea typeface="MS PGothic" pitchFamily="34" charset="-128"/>
                        </a:defRPr>
                      </a:lvl1pPr>
                      <a:lvl2pPr marL="742950" indent="-285750">
                        <a:spcBef>
                          <a:spcPct val="20000"/>
                        </a:spcBef>
                        <a:buClr>
                          <a:schemeClr val="tx2"/>
                        </a:buClr>
                        <a:buSzPct val="100000"/>
                        <a:defRPr sz="2400">
                          <a:solidFill>
                            <a:schemeClr val="tx1"/>
                          </a:solidFill>
                          <a:latin typeface="Arial" pitchFamily="34" charset="0"/>
                          <a:ea typeface="MS PGothic" pitchFamily="34" charset="-128"/>
                        </a:defRPr>
                      </a:lvl2pPr>
                      <a:lvl3pPr marL="1143000" indent="-228600">
                        <a:spcBef>
                          <a:spcPct val="20000"/>
                        </a:spcBef>
                        <a:buClr>
                          <a:schemeClr val="tx2"/>
                        </a:buClr>
                        <a:buSzPct val="100000"/>
                        <a:defRPr sz="2000">
                          <a:solidFill>
                            <a:schemeClr val="tx1"/>
                          </a:solidFill>
                          <a:latin typeface="Arial" pitchFamily="34" charset="0"/>
                          <a:ea typeface="MS PGothic" pitchFamily="34" charset="-128"/>
                        </a:defRPr>
                      </a:lvl3pPr>
                      <a:lvl4pPr marL="1600200" indent="-228600">
                        <a:spcBef>
                          <a:spcPct val="20000"/>
                        </a:spcBef>
                        <a:buClr>
                          <a:schemeClr val="tx2"/>
                        </a:buClr>
                        <a:buSzPct val="100000"/>
                        <a:defRPr>
                          <a:solidFill>
                            <a:schemeClr val="tx1"/>
                          </a:solidFill>
                          <a:latin typeface="Arial" pitchFamily="34" charset="0"/>
                          <a:ea typeface="MS PGothic" pitchFamily="34" charset="-128"/>
                        </a:defRPr>
                      </a:lvl4pPr>
                      <a:lvl5pPr marL="2057400" indent="-228600">
                        <a:spcBef>
                          <a:spcPct val="20000"/>
                        </a:spcBef>
                        <a:buClr>
                          <a:schemeClr val="tx2"/>
                        </a:buClr>
                        <a:buSzPct val="100000"/>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SzPct val="100000"/>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SzPct val="100000"/>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SzPct val="100000"/>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SzPct val="100000"/>
                        <a:defRPr>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accent1"/>
                          </a:solidFill>
                          <a:effectLst/>
                          <a:latin typeface="Arial" pitchFamily="34" charset="0"/>
                          <a:ea typeface="MS PGothic" pitchFamily="34" charset="-128"/>
                        </a:rPr>
                        <a:t>Teratogenic substances interfere with normal organ development primarily during the period of organogenesis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accent1"/>
                        </a:solidFill>
                        <a:effectLst/>
                        <a:latin typeface="Arial" pitchFamily="34" charset="0"/>
                        <a:ea typeface="MS PGothic" pitchFamily="34" charset="-128"/>
                      </a:endParaRPr>
                    </a:p>
                  </a:txBody>
                  <a:tcPr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BFFFF"/>
                    </a:solidFill>
                  </a:tcPr>
                </a:tc>
              </a:tr>
            </a:tbl>
          </a:graphicData>
        </a:graphic>
      </p:graphicFrame>
    </p:spTree>
    <p:extLst>
      <p:ext uri="{BB962C8B-B14F-4D97-AF65-F5344CB8AC3E}">
        <p14:creationId xmlns:p14="http://schemas.microsoft.com/office/powerpoint/2010/main" val="23826619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2" name="Rectangle 4"/>
          <p:cNvSpPr>
            <a:spLocks noChangeArrowheads="1"/>
          </p:cNvSpPr>
          <p:nvPr/>
        </p:nvSpPr>
        <p:spPr bwMode="auto">
          <a:xfrm>
            <a:off x="685800" y="838200"/>
            <a:ext cx="7772400" cy="1754188"/>
          </a:xfrm>
          <a:prstGeom prst="rect">
            <a:avLst/>
          </a:prstGeom>
          <a:noFill/>
          <a:ln w="12700">
            <a:noFill/>
            <a:miter lim="800000"/>
            <a:headEnd/>
            <a:tailEnd/>
          </a:ln>
          <a:effectLst/>
        </p:spPr>
        <p:txBody>
          <a:bodyPr lIns="90488" tIns="44450" rIns="90488" bIns="44450"/>
          <a:lstStyle>
            <a:lvl1pPr marL="342900" indent="-342900">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20000"/>
              </a:spcBef>
              <a:defRPr/>
            </a:pPr>
            <a:r>
              <a:rPr lang="en-US" altLang="en-US" sz="3100" b="1" dirty="0" smtClean="0">
                <a:solidFill>
                  <a:schemeClr val="accent1"/>
                </a:solidFill>
                <a:latin typeface="Arial" pitchFamily="34" charset="0"/>
              </a:rPr>
              <a:t>Over time, we have realized that </a:t>
            </a:r>
          </a:p>
          <a:p>
            <a:pPr algn="ctr" eaLnBrk="1" hangingPunct="1">
              <a:spcBef>
                <a:spcPct val="20000"/>
              </a:spcBef>
              <a:defRPr/>
            </a:pPr>
            <a:r>
              <a:rPr lang="en-US" altLang="en-US" sz="3100" b="1" dirty="0" smtClean="0">
                <a:solidFill>
                  <a:schemeClr val="accent1"/>
                </a:solidFill>
                <a:latin typeface="Arial" pitchFamily="34" charset="0"/>
              </a:rPr>
              <a:t>Preconception Health Promotion</a:t>
            </a:r>
          </a:p>
          <a:p>
            <a:pPr algn="ctr" eaLnBrk="1" hangingPunct="1">
              <a:spcBef>
                <a:spcPct val="20000"/>
              </a:spcBef>
              <a:defRPr/>
            </a:pPr>
            <a:r>
              <a:rPr lang="en-US" altLang="en-US" sz="3100" b="1" dirty="0" smtClean="0">
                <a:solidFill>
                  <a:schemeClr val="accent1"/>
                </a:solidFill>
                <a:latin typeface="Arial" pitchFamily="34" charset="0"/>
              </a:rPr>
              <a:t>provides a pathway to </a:t>
            </a:r>
          </a:p>
        </p:txBody>
      </p:sp>
      <p:sp>
        <p:nvSpPr>
          <p:cNvPr id="28675" name="AutoShape 5"/>
          <p:cNvSpPr>
            <a:spLocks noChangeArrowheads="1"/>
          </p:cNvSpPr>
          <p:nvPr/>
        </p:nvSpPr>
        <p:spPr bwMode="auto">
          <a:xfrm rot="5400000">
            <a:off x="4248150" y="2990850"/>
            <a:ext cx="876300" cy="685800"/>
          </a:xfrm>
          <a:prstGeom prst="rightArrow">
            <a:avLst>
              <a:gd name="adj1" fmla="val 50000"/>
              <a:gd name="adj2" fmla="val 31944"/>
            </a:avLst>
          </a:prstGeom>
          <a:solidFill>
            <a:srgbClr val="00008A"/>
          </a:solidFill>
          <a:ln w="9525">
            <a:solidFill>
              <a:schemeClr val="tx1"/>
            </a:solidFill>
            <a:miter lim="800000"/>
            <a:headEnd/>
            <a:tailEnd/>
          </a:ln>
        </p:spPr>
        <p:txBody>
          <a:bodyPr rot="10800000" vert="eaVert"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endParaRPr lang="en-US" altLang="en-US" sz="2400">
              <a:solidFill>
                <a:schemeClr val="accent1"/>
              </a:solidFill>
            </a:endParaRPr>
          </a:p>
        </p:txBody>
      </p:sp>
      <p:sp>
        <p:nvSpPr>
          <p:cNvPr id="677894" name="Text Box 6"/>
          <p:cNvSpPr txBox="1">
            <a:spLocks noChangeArrowheads="1"/>
          </p:cNvSpPr>
          <p:nvPr/>
        </p:nvSpPr>
        <p:spPr bwMode="auto">
          <a:xfrm>
            <a:off x="1295400" y="4038600"/>
            <a:ext cx="6781800" cy="2062163"/>
          </a:xfrm>
          <a:prstGeom prst="rect">
            <a:avLst/>
          </a:prstGeom>
          <a:noFill/>
          <a:ln w="9525">
            <a:noFill/>
            <a:miter lim="800000"/>
            <a:headEnd/>
            <a:tailEnd/>
          </a:ln>
          <a:effec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defRPr/>
            </a:pPr>
            <a:r>
              <a:rPr lang="en-US" altLang="en-US" sz="3200" b="1" dirty="0" smtClean="0">
                <a:solidFill>
                  <a:schemeClr val="accent1"/>
                </a:solidFill>
                <a:latin typeface="Arial" pitchFamily="34" charset="0"/>
              </a:rPr>
              <a:t>the </a:t>
            </a:r>
            <a:r>
              <a:rPr lang="en-US" altLang="en-US" sz="3200" dirty="0" smtClean="0">
                <a:solidFill>
                  <a:schemeClr val="accent1"/>
                </a:solidFill>
                <a:latin typeface="Arial" pitchFamily="34" charset="0"/>
              </a:rPr>
              <a:t>Primary Prevention </a:t>
            </a:r>
            <a:r>
              <a:rPr lang="en-US" altLang="en-US" sz="3200" b="1" dirty="0" smtClean="0">
                <a:solidFill>
                  <a:schemeClr val="accent1"/>
                </a:solidFill>
                <a:latin typeface="Arial" pitchFamily="34" charset="0"/>
              </a:rPr>
              <a:t>of many poor pregnancy outcomes beyond that available through traditional prenatal care</a:t>
            </a:r>
          </a:p>
        </p:txBody>
      </p:sp>
      <p:sp>
        <p:nvSpPr>
          <p:cNvPr id="28677" name="AutoShape 7">
            <a:hlinkClick r:id="" action="ppaction://hlinkshowjump?jump=nextslide"/>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1800">
                <a:solidFill>
                  <a:srgbClr val="3333CC"/>
                </a:solidFill>
                <a:latin typeface="Garamond" panose="02020404030301010803" pitchFamily="18" charset="0"/>
              </a:rPr>
              <a:t>Next</a:t>
            </a:r>
          </a:p>
        </p:txBody>
      </p:sp>
    </p:spTree>
    <p:extLst>
      <p:ext uri="{BB962C8B-B14F-4D97-AF65-F5344CB8AC3E}">
        <p14:creationId xmlns:p14="http://schemas.microsoft.com/office/powerpoint/2010/main" val="34198360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41" name="Rectangle 5"/>
          <p:cNvSpPr>
            <a:spLocks noChangeArrowheads="1"/>
          </p:cNvSpPr>
          <p:nvPr/>
        </p:nvSpPr>
        <p:spPr bwMode="auto">
          <a:xfrm>
            <a:off x="838200" y="1981200"/>
            <a:ext cx="7772400" cy="1470025"/>
          </a:xfrm>
          <a:prstGeom prst="rect">
            <a:avLst/>
          </a:prstGeom>
          <a:noFill/>
          <a:ln w="12700">
            <a:noFill/>
            <a:miter lim="800000"/>
            <a:headEnd/>
            <a:tailEnd/>
          </a:ln>
          <a:effectLst/>
        </p:spPr>
        <p:txBody>
          <a:bodyPr lIns="90488" tIns="44450" rIns="90488" bIns="44450"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endParaRPr lang="en-US" altLang="en-US" sz="4000" b="1" dirty="0" smtClean="0">
              <a:solidFill>
                <a:srgbClr val="3333FF"/>
              </a:solidFill>
              <a:effectLst>
                <a:outerShdw blurRad="38100" dist="38100" dir="2700000" algn="tl">
                  <a:srgbClr val="C0C0C0"/>
                </a:outerShdw>
              </a:effectLst>
              <a:latin typeface="Arial" pitchFamily="34" charset="0"/>
            </a:endParaRPr>
          </a:p>
        </p:txBody>
      </p:sp>
      <p:sp>
        <p:nvSpPr>
          <p:cNvPr id="29699" name="AutoShape 6">
            <a:hlinkClick r:id="" action="ppaction://hlinkshowjump?jump=nextslide"/>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1800">
                <a:solidFill>
                  <a:srgbClr val="3333CC"/>
                </a:solidFill>
                <a:latin typeface="Garamond" panose="02020404030301010803" pitchFamily="18" charset="0"/>
              </a:rPr>
              <a:t>Next</a:t>
            </a:r>
          </a:p>
        </p:txBody>
      </p:sp>
      <p:sp>
        <p:nvSpPr>
          <p:cNvPr id="29700" name="Rectangle 8"/>
          <p:cNvSpPr>
            <a:spLocks noChangeArrowheads="1"/>
          </p:cNvSpPr>
          <p:nvPr/>
        </p:nvSpPr>
        <p:spPr bwMode="auto">
          <a:xfrm>
            <a:off x="838200" y="5029200"/>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buFontTx/>
              <a:buNone/>
            </a:pPr>
            <a:endParaRPr lang="en-US" altLang="en-US" dirty="0">
              <a:solidFill>
                <a:srgbClr val="FFFFFF"/>
              </a:solidFill>
            </a:endParaRPr>
          </a:p>
        </p:txBody>
      </p:sp>
      <p:sp>
        <p:nvSpPr>
          <p:cNvPr id="2" name="Title 1"/>
          <p:cNvSpPr>
            <a:spLocks noGrp="1"/>
          </p:cNvSpPr>
          <p:nvPr>
            <p:ph type="title"/>
          </p:nvPr>
        </p:nvSpPr>
        <p:spPr/>
        <p:txBody>
          <a:bodyPr>
            <a:normAutofit fontScale="90000"/>
          </a:bodyPr>
          <a:lstStyle/>
          <a:p>
            <a:r>
              <a:rPr lang="en-US" dirty="0"/>
              <a:t>Preconception health promotion and health care are not new concepts; they have been gaining momentum for the last three </a:t>
            </a:r>
            <a:r>
              <a:rPr lang="en-US" dirty="0" smtClean="0"/>
              <a:t>decades</a:t>
            </a:r>
            <a:endParaRPr lang="en-US" dirty="0"/>
          </a:p>
        </p:txBody>
      </p:sp>
      <p:sp>
        <p:nvSpPr>
          <p:cNvPr id="3" name="Text Placeholder 2"/>
          <p:cNvSpPr>
            <a:spLocks noGrp="1"/>
          </p:cNvSpPr>
          <p:nvPr>
            <p:ph type="body" idx="1"/>
          </p:nvPr>
        </p:nvSpPr>
        <p:spPr/>
        <p:txBody>
          <a:bodyPr/>
          <a:lstStyle/>
          <a:p>
            <a:pPr algn="r"/>
            <a:r>
              <a:rPr lang="pt-BR" sz="1200" dirty="0" smtClean="0"/>
              <a:t>Freda</a:t>
            </a:r>
            <a:r>
              <a:rPr lang="pt-BR" sz="1200" dirty="0"/>
              <a:t>, Moos &amp; Curtis. MCHJ, 2006;10:S43 </a:t>
            </a:r>
          </a:p>
          <a:p>
            <a:endParaRPr lang="en-US" dirty="0"/>
          </a:p>
        </p:txBody>
      </p:sp>
    </p:spTree>
    <p:extLst>
      <p:ext uri="{BB962C8B-B14F-4D97-AF65-F5344CB8AC3E}">
        <p14:creationId xmlns:p14="http://schemas.microsoft.com/office/powerpoint/2010/main" val="25757761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2" name="Rectangle 4"/>
          <p:cNvSpPr>
            <a:spLocks noChangeArrowheads="1"/>
          </p:cNvSpPr>
          <p:nvPr/>
        </p:nvSpPr>
        <p:spPr bwMode="auto">
          <a:xfrm>
            <a:off x="685800" y="2130425"/>
            <a:ext cx="7772400" cy="1470025"/>
          </a:xfrm>
          <a:prstGeom prst="rect">
            <a:avLst/>
          </a:prstGeom>
          <a:noFill/>
          <a:ln w="12700">
            <a:noFill/>
            <a:miter lim="800000"/>
            <a:headEnd/>
            <a:tailEnd/>
          </a:ln>
          <a:effectLst/>
        </p:spPr>
        <p:txBody>
          <a:bodyPr lIns="90488" tIns="44450" rIns="90488" bIns="44450"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endParaRPr lang="en-US" altLang="en-US" sz="4400" b="1" dirty="0" smtClean="0">
              <a:solidFill>
                <a:srgbClr val="3333FF"/>
              </a:solidFill>
              <a:effectLst>
                <a:outerShdw blurRad="38100" dist="38100" dir="2700000" algn="tl">
                  <a:srgbClr val="C0C0C0"/>
                </a:outerShdw>
              </a:effectLst>
              <a:latin typeface="Arial" pitchFamily="34" charset="0"/>
            </a:endParaRPr>
          </a:p>
        </p:txBody>
      </p:sp>
      <p:sp>
        <p:nvSpPr>
          <p:cNvPr id="683013" name="Rectangle 5"/>
          <p:cNvSpPr>
            <a:spLocks noChangeArrowheads="1"/>
          </p:cNvSpPr>
          <p:nvPr/>
        </p:nvSpPr>
        <p:spPr bwMode="auto">
          <a:xfrm>
            <a:off x="1371600" y="3886200"/>
            <a:ext cx="6400800" cy="1752600"/>
          </a:xfrm>
          <a:prstGeom prst="rect">
            <a:avLst/>
          </a:prstGeom>
          <a:noFill/>
          <a:ln w="12700">
            <a:noFill/>
            <a:miter lim="800000"/>
            <a:headEnd/>
            <a:tailEnd/>
          </a:ln>
          <a:effectLst/>
        </p:spPr>
        <p:txBody>
          <a:bodyPr lIns="90488" tIns="44450" rIns="90488" bIns="44450"/>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20000"/>
              </a:spcBef>
              <a:defRPr/>
            </a:pPr>
            <a:endParaRPr lang="en-US" altLang="en-US" sz="3600" b="1" dirty="0" smtClean="0">
              <a:solidFill>
                <a:srgbClr val="3333FF"/>
              </a:solidFill>
              <a:effectLst>
                <a:outerShdw blurRad="38100" dist="38100" dir="2700000" algn="tl">
                  <a:srgbClr val="C0C0C0"/>
                </a:outerShdw>
              </a:effectLst>
              <a:latin typeface="Arial" pitchFamily="34" charset="0"/>
            </a:endParaRPr>
          </a:p>
        </p:txBody>
      </p:sp>
      <p:sp>
        <p:nvSpPr>
          <p:cNvPr id="30724" name="AutoShape 6">
            <a:hlinkClick r:id="" action="ppaction://hlinkshowjump?jump=nextslide"/>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1800">
                <a:solidFill>
                  <a:srgbClr val="3333CC"/>
                </a:solidFill>
                <a:latin typeface="Garamond" panose="02020404030301010803" pitchFamily="18" charset="0"/>
              </a:rPr>
              <a:t>Next</a:t>
            </a:r>
          </a:p>
        </p:txBody>
      </p:sp>
      <p:sp>
        <p:nvSpPr>
          <p:cNvPr id="2" name="Title 1"/>
          <p:cNvSpPr>
            <a:spLocks noGrp="1"/>
          </p:cNvSpPr>
          <p:nvPr>
            <p:ph type="title"/>
          </p:nvPr>
        </p:nvSpPr>
        <p:spPr>
          <a:xfrm>
            <a:off x="685800" y="2656428"/>
            <a:ext cx="7989751" cy="1504844"/>
          </a:xfrm>
        </p:spPr>
        <p:txBody>
          <a:bodyPr>
            <a:normAutofit fontScale="90000"/>
          </a:bodyPr>
          <a:lstStyle/>
          <a:p>
            <a:r>
              <a:rPr lang="en-US" dirty="0"/>
              <a:t>A Brief History of the Preconception Movement</a:t>
            </a:r>
            <a:br>
              <a:rPr lang="en-US" dirty="0"/>
            </a:br>
            <a:endParaRPr lang="en-US" dirty="0"/>
          </a:p>
        </p:txBody>
      </p:sp>
      <p:sp>
        <p:nvSpPr>
          <p:cNvPr id="3" name="Text Placeholder 2"/>
          <p:cNvSpPr>
            <a:spLocks noGrp="1"/>
          </p:cNvSpPr>
          <p:nvPr>
            <p:ph type="body" idx="1"/>
          </p:nvPr>
        </p:nvSpPr>
        <p:spPr/>
        <p:txBody>
          <a:bodyPr/>
          <a:lstStyle/>
          <a:p>
            <a:r>
              <a:rPr lang="en-US" dirty="0"/>
              <a:t>Major </a:t>
            </a:r>
            <a:r>
              <a:rPr lang="en-US" dirty="0" smtClean="0"/>
              <a:t>Milestones</a:t>
            </a:r>
            <a:endParaRPr lang="en-US" dirty="0"/>
          </a:p>
        </p:txBody>
      </p:sp>
    </p:spTree>
    <p:extLst>
      <p:ext uri="{BB962C8B-B14F-4D97-AF65-F5344CB8AC3E}">
        <p14:creationId xmlns:p14="http://schemas.microsoft.com/office/powerpoint/2010/main" val="4181553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Target Audience</a:t>
            </a:r>
            <a:endParaRPr lang="en-US" dirty="0"/>
          </a:p>
        </p:txBody>
      </p:sp>
      <p:sp>
        <p:nvSpPr>
          <p:cNvPr id="8" name="Content Placeholder 7"/>
          <p:cNvSpPr>
            <a:spLocks noGrp="1"/>
          </p:cNvSpPr>
          <p:nvPr>
            <p:ph idx="1"/>
          </p:nvPr>
        </p:nvSpPr>
        <p:spPr/>
        <p:txBody>
          <a:bodyPr>
            <a:normAutofit/>
          </a:bodyPr>
          <a:lstStyle/>
          <a:p>
            <a:r>
              <a:rPr lang="en-US" sz="2000" dirty="0" smtClean="0"/>
              <a:t>Clinicians, including physicians,  nurse midwives, nurse practitioners and physician assistants, who provide primary and reproductive health care</a:t>
            </a:r>
            <a:endParaRPr lang="en-US" sz="2000" dirty="0"/>
          </a:p>
        </p:txBody>
      </p:sp>
    </p:spTree>
    <p:extLst>
      <p:ext uri="{BB962C8B-B14F-4D97-AF65-F5344CB8AC3E}">
        <p14:creationId xmlns:p14="http://schemas.microsoft.com/office/powerpoint/2010/main" val="3396366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p:txBody>
          <a:bodyPr/>
          <a:lstStyle/>
          <a:p>
            <a:r>
              <a:rPr lang="en-US" altLang="en-US" smtClean="0"/>
              <a:t>The 1980s</a:t>
            </a:r>
          </a:p>
        </p:txBody>
      </p:sp>
      <p:sp>
        <p:nvSpPr>
          <p:cNvPr id="31747" name="Rectangle 3"/>
          <p:cNvSpPr>
            <a:spLocks noGrp="1" noChangeArrowheads="1"/>
          </p:cNvSpPr>
          <p:nvPr>
            <p:ph idx="1"/>
          </p:nvPr>
        </p:nvSpPr>
        <p:spPr/>
        <p:txBody>
          <a:bodyPr>
            <a:normAutofit/>
          </a:bodyPr>
          <a:lstStyle/>
          <a:p>
            <a:r>
              <a:rPr lang="en-US" altLang="en-US" sz="2800" dirty="0" smtClean="0"/>
              <a:t>In 1983, the first Guidelines for Perinatal Care (joint publication of ACOG and AAP) noted:</a:t>
            </a:r>
          </a:p>
          <a:p>
            <a:r>
              <a:rPr lang="ja-JP" altLang="en-US" sz="2800" dirty="0" smtClean="0"/>
              <a:t>“</a:t>
            </a:r>
            <a:r>
              <a:rPr lang="en-US" altLang="ja-JP" sz="2800" dirty="0" smtClean="0"/>
              <a:t>Preparation for parenthood should begin prior to conception. At the time of conception the couple should be in optimal physical health and emotionally prepared for parenthood</a:t>
            </a:r>
            <a:r>
              <a:rPr lang="ja-JP" altLang="en-US" sz="2800" dirty="0" smtClean="0"/>
              <a:t>”</a:t>
            </a:r>
            <a:r>
              <a:rPr lang="en-US" altLang="ja-JP" sz="2800" dirty="0" smtClean="0"/>
              <a:t>.</a:t>
            </a:r>
          </a:p>
          <a:p>
            <a:r>
              <a:rPr lang="en-US" altLang="en-US" dirty="0" smtClean="0"/>
              <a:t>AAP/ACOG. Guidelines for Perinatal Care. 1983 (p257).</a:t>
            </a:r>
          </a:p>
        </p:txBody>
      </p:sp>
      <p:sp>
        <p:nvSpPr>
          <p:cNvPr id="31748" name="AutoShape 5">
            <a:hlinkClick r:id="" action="ppaction://hlinkshowjump?jump=nextslide"/>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solidFill>
                  <a:srgbClr val="3333CC"/>
                </a:solidFill>
                <a:latin typeface="Garamond" panose="02020404030301010803" pitchFamily="18" charset="0"/>
              </a:rPr>
              <a:t>Next</a:t>
            </a:r>
          </a:p>
        </p:txBody>
      </p:sp>
    </p:spTree>
    <p:extLst>
      <p:ext uri="{BB962C8B-B14F-4D97-AF65-F5344CB8AC3E}">
        <p14:creationId xmlns:p14="http://schemas.microsoft.com/office/powerpoint/2010/main" val="35781453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p:txBody>
          <a:bodyPr/>
          <a:lstStyle/>
          <a:p>
            <a:r>
              <a:rPr lang="en-US" altLang="en-US" smtClean="0"/>
              <a:t>The 1980s</a:t>
            </a:r>
          </a:p>
        </p:txBody>
      </p:sp>
      <p:sp>
        <p:nvSpPr>
          <p:cNvPr id="32771" name="Rectangle 3"/>
          <p:cNvSpPr>
            <a:spLocks noGrp="1" noChangeArrowheads="1"/>
          </p:cNvSpPr>
          <p:nvPr>
            <p:ph idx="1"/>
          </p:nvPr>
        </p:nvSpPr>
        <p:spPr/>
        <p:txBody>
          <a:bodyPr/>
          <a:lstStyle/>
          <a:p>
            <a:r>
              <a:rPr lang="en-US" altLang="en-US" sz="2800" dirty="0" smtClean="0"/>
              <a:t>In 1985, the report of the Institute of Medicine’</a:t>
            </a:r>
            <a:r>
              <a:rPr lang="en-US" altLang="ja-JP" sz="2800" dirty="0" smtClean="0"/>
              <a:t>s Committee to Study the Prevention of Low Birthweight emphasized the importance of </a:t>
            </a:r>
            <a:r>
              <a:rPr lang="en-US" altLang="ja-JP" sz="2800" dirty="0" err="1" smtClean="0"/>
              <a:t>prepregnancy</a:t>
            </a:r>
            <a:r>
              <a:rPr lang="en-US" altLang="ja-JP" sz="2800" dirty="0" smtClean="0"/>
              <a:t> risk identification, counseling and risk reduction.</a:t>
            </a:r>
          </a:p>
          <a:p>
            <a:pPr marL="0" indent="0">
              <a:buNone/>
            </a:pPr>
            <a:r>
              <a:rPr lang="en-US" altLang="en-US" dirty="0" smtClean="0"/>
              <a:t>(click </a:t>
            </a:r>
            <a:r>
              <a:rPr lang="en-US" altLang="en-US" dirty="0" smtClean="0">
                <a:hlinkClick r:id="rId2" action="ppaction://hlinksldjump"/>
              </a:rPr>
              <a:t>here</a:t>
            </a:r>
            <a:r>
              <a:rPr lang="en-US" altLang="en-US" dirty="0" smtClean="0"/>
              <a:t> to read the Committee’</a:t>
            </a:r>
            <a:r>
              <a:rPr lang="en-US" altLang="ja-JP" dirty="0" smtClean="0"/>
              <a:t>s rationale for restructuring the perinatal prevention paradigm)</a:t>
            </a:r>
            <a:endParaRPr lang="en-US" altLang="en-US" dirty="0" smtClean="0"/>
          </a:p>
        </p:txBody>
      </p:sp>
      <p:sp>
        <p:nvSpPr>
          <p:cNvPr id="32772" name="AutoShape 5">
            <a:hlinkClick r:id="rId3" action="ppaction://hlinksldjump"/>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solidFill>
                  <a:srgbClr val="3333CC"/>
                </a:solidFill>
                <a:latin typeface="Garamond" panose="02020404030301010803" pitchFamily="18" charset="0"/>
              </a:rPr>
              <a:t>Next</a:t>
            </a:r>
          </a:p>
        </p:txBody>
      </p:sp>
    </p:spTree>
    <p:extLst>
      <p:ext uri="{BB962C8B-B14F-4D97-AF65-F5344CB8AC3E}">
        <p14:creationId xmlns:p14="http://schemas.microsoft.com/office/powerpoint/2010/main" val="538796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ChangeArrowheads="1"/>
          </p:cNvSpPr>
          <p:nvPr>
            <p:ph type="title"/>
          </p:nvPr>
        </p:nvSpPr>
        <p:spPr/>
        <p:txBody>
          <a:bodyPr/>
          <a:lstStyle/>
          <a:p>
            <a:r>
              <a:rPr lang="en-US" altLang="en-US" smtClean="0"/>
              <a:t>IOM Committee to Study Prevention of Low Birthweight Statement</a:t>
            </a:r>
          </a:p>
        </p:txBody>
      </p:sp>
      <p:sp>
        <p:nvSpPr>
          <p:cNvPr id="33795" name="Rectangle 3"/>
          <p:cNvSpPr>
            <a:spLocks noGrp="1" noChangeArrowheads="1"/>
          </p:cNvSpPr>
          <p:nvPr>
            <p:ph idx="1"/>
          </p:nvPr>
        </p:nvSpPr>
        <p:spPr/>
        <p:txBody>
          <a:bodyPr>
            <a:normAutofit/>
          </a:bodyPr>
          <a:lstStyle/>
          <a:p>
            <a:pPr marL="0" indent="0">
              <a:buNone/>
            </a:pPr>
            <a:r>
              <a:rPr lang="ja-JP" altLang="en-US" sz="2800" dirty="0" smtClean="0"/>
              <a:t>“</a:t>
            </a:r>
            <a:r>
              <a:rPr lang="en-US" altLang="ja-JP" sz="2800" dirty="0" smtClean="0"/>
              <a:t>Much of the literature about preventing low birthweight focuses on the period of pregnancy—how to improve the content of prenatal care, how to motivate women to reduce risky habits while pregnant, how to encourage women to seek out and remain in prenatal care.  By contrast, little attention is given to opportunities for prevention before pregnancy. . .</a:t>
            </a:r>
            <a:endParaRPr lang="en-US" altLang="en-US" sz="2800" dirty="0" smtClean="0"/>
          </a:p>
        </p:txBody>
      </p:sp>
      <p:sp>
        <p:nvSpPr>
          <p:cNvPr id="33796" name="AutoShape 5">
            <a:hlinkClick r:id="" action="ppaction://hlinkshowjump?jump=nextslide"/>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solidFill>
                  <a:srgbClr val="3333CC"/>
                </a:solidFill>
                <a:latin typeface="Garamond" panose="02020404030301010803" pitchFamily="18" charset="0"/>
              </a:rPr>
              <a:t>Next</a:t>
            </a:r>
          </a:p>
        </p:txBody>
      </p:sp>
    </p:spTree>
    <p:extLst>
      <p:ext uri="{BB962C8B-B14F-4D97-AF65-F5344CB8AC3E}">
        <p14:creationId xmlns:p14="http://schemas.microsoft.com/office/powerpoint/2010/main" val="17796991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IOM Committee to Study Prevention of Low Birthweight </a:t>
            </a:r>
            <a:r>
              <a:rPr lang="en-US" dirty="0" smtClean="0"/>
              <a:t>Statement</a:t>
            </a:r>
            <a:endParaRPr lang="en-US" dirty="0"/>
          </a:p>
        </p:txBody>
      </p:sp>
      <p:sp>
        <p:nvSpPr>
          <p:cNvPr id="34818" name="Rectangle 3"/>
          <p:cNvSpPr>
            <a:spLocks noGrp="1" noChangeArrowheads="1"/>
          </p:cNvSpPr>
          <p:nvPr>
            <p:ph idx="1"/>
          </p:nvPr>
        </p:nvSpPr>
        <p:spPr/>
        <p:txBody>
          <a:bodyPr/>
          <a:lstStyle/>
          <a:p>
            <a:pPr marL="0" indent="0">
              <a:buNone/>
            </a:pPr>
            <a:r>
              <a:rPr lang="en-US" altLang="en-US" sz="2400" dirty="0" smtClean="0"/>
              <a:t>. . .Only casual attention has been given to the proposition that one of the best protections available against low birthweight and other poor pregnancy outcomes is to have a woman actively plan for pregnancy, enter pregnancy in good health with as few risk factors as possible, and be fully informed about her reproductive and general health.”</a:t>
            </a:r>
            <a:endParaRPr lang="en-US" altLang="en-US" sz="2400" dirty="0"/>
          </a:p>
          <a:p>
            <a:pPr marL="0" indent="0" algn="r">
              <a:buNone/>
            </a:pPr>
            <a:r>
              <a:rPr lang="en-US" altLang="en-US" sz="1000" dirty="0" smtClean="0"/>
              <a:t>IOM, Preventing Low Birth Weight, 1985, p 119.</a:t>
            </a:r>
          </a:p>
        </p:txBody>
      </p:sp>
      <p:sp>
        <p:nvSpPr>
          <p:cNvPr id="34819" name="AutoShape 5">
            <a:hlinkClick r:id="rId2" action="ppaction://hlinksldjump"/>
          </p:cNvPr>
          <p:cNvSpPr>
            <a:spLocks noChangeArrowheads="1"/>
          </p:cNvSpPr>
          <p:nvPr/>
        </p:nvSpPr>
        <p:spPr bwMode="auto">
          <a:xfrm>
            <a:off x="228600" y="5867400"/>
            <a:ext cx="1216025" cy="530225"/>
          </a:xfrm>
          <a:prstGeom prst="leftArrow">
            <a:avLst>
              <a:gd name="adj1" fmla="val 50000"/>
              <a:gd name="adj2" fmla="val 57335"/>
            </a:avLst>
          </a:prstGeom>
          <a:solidFill>
            <a:srgbClr val="BBE0E3"/>
          </a:solidFill>
          <a:ln w="9525">
            <a:solidFill>
              <a:schemeClr val="bg1"/>
            </a:solidFill>
            <a:miter lim="800000"/>
            <a:headEnd/>
            <a:tailEnd/>
          </a:ln>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solidFill>
                  <a:srgbClr val="3333CC"/>
                </a:solidFill>
                <a:latin typeface="Garamond" panose="02020404030301010803" pitchFamily="18" charset="0"/>
              </a:rPr>
              <a:t>Back</a:t>
            </a:r>
            <a:r>
              <a:rPr lang="en-US" altLang="en-US" sz="1800">
                <a:latin typeface="Garamond" panose="02020404030301010803" pitchFamily="18" charset="0"/>
              </a:rPr>
              <a:t> </a:t>
            </a:r>
          </a:p>
        </p:txBody>
      </p:sp>
    </p:spTree>
    <p:extLst>
      <p:ext uri="{BB962C8B-B14F-4D97-AF65-F5344CB8AC3E}">
        <p14:creationId xmlns:p14="http://schemas.microsoft.com/office/powerpoint/2010/main" val="12274012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2"/>
          <p:cNvSpPr>
            <a:spLocks noGrp="1" noChangeArrowheads="1"/>
          </p:cNvSpPr>
          <p:nvPr>
            <p:ph type="title"/>
          </p:nvPr>
        </p:nvSpPr>
        <p:spPr/>
        <p:txBody>
          <a:bodyPr/>
          <a:lstStyle/>
          <a:p>
            <a:r>
              <a:rPr lang="en-US" altLang="en-US" smtClean="0"/>
              <a:t>The 1980s</a:t>
            </a:r>
          </a:p>
        </p:txBody>
      </p:sp>
      <p:sp>
        <p:nvSpPr>
          <p:cNvPr id="35843" name="Rectangle 3"/>
          <p:cNvSpPr>
            <a:spLocks noGrp="1" noChangeArrowheads="1"/>
          </p:cNvSpPr>
          <p:nvPr>
            <p:ph idx="1"/>
          </p:nvPr>
        </p:nvSpPr>
        <p:spPr/>
        <p:txBody>
          <a:bodyPr>
            <a:normAutofit/>
          </a:bodyPr>
          <a:lstStyle/>
          <a:p>
            <a:r>
              <a:rPr lang="en-US" altLang="en-US" sz="3200" dirty="0" smtClean="0"/>
              <a:t> In 1988, two books written for clinicians highlighted the importance  and opportunities of the preconception period in clinical care:</a:t>
            </a:r>
          </a:p>
          <a:p>
            <a:pPr lvl="1"/>
            <a:r>
              <a:rPr lang="en-US" altLang="en-US" sz="2400" dirty="0" smtClean="0"/>
              <a:t>Preconception Health Promotion (</a:t>
            </a:r>
            <a:r>
              <a:rPr lang="en-US" altLang="en-US" sz="2400" dirty="0" err="1" smtClean="0"/>
              <a:t>Cefalo</a:t>
            </a:r>
            <a:r>
              <a:rPr lang="en-US" altLang="en-US" sz="2400" dirty="0" smtClean="0"/>
              <a:t> &amp; Moos) Rockville, MD: Aspen</a:t>
            </a:r>
          </a:p>
          <a:p>
            <a:pPr lvl="1"/>
            <a:r>
              <a:rPr lang="en-US" altLang="en-US" sz="2400" dirty="0" smtClean="0"/>
              <a:t>Medical Counseling before Pregnancy (Hollingsworth &amp; Resnick, eds.) New York: Churchill Livingstone.</a:t>
            </a:r>
          </a:p>
        </p:txBody>
      </p:sp>
      <p:sp>
        <p:nvSpPr>
          <p:cNvPr id="4" name="AutoShape 7">
            <a:hlinkClick r:id="" action="ppaction://hlinkshowjump?jump=nextslide"/>
          </p:cNvPr>
          <p:cNvSpPr>
            <a:spLocks noChangeArrowheads="1"/>
          </p:cNvSpPr>
          <p:nvPr/>
        </p:nvSpPr>
        <p:spPr bwMode="auto">
          <a:xfrm>
            <a:off x="8001000" y="5867400"/>
            <a:ext cx="1143000" cy="533400"/>
          </a:xfrm>
          <a:prstGeom prst="rightArrow">
            <a:avLst>
              <a:gd name="adj1" fmla="val 50000"/>
              <a:gd name="adj2" fmla="val 53571"/>
            </a:avLst>
          </a:prstGeom>
          <a:solidFill>
            <a:srgbClr val="BBE0E3"/>
          </a:solidFill>
          <a:ln w="9525" algn="ctr">
            <a:solidFill>
              <a:srgbClr val="000000"/>
            </a:solidFill>
            <a:miter lim="800000"/>
            <a:headEnd/>
            <a:tailEnd/>
          </a:ln>
        </p:spPr>
        <p:txBody>
          <a:bodyPr wrap="none" anchor="ctr"/>
          <a:lstStyle/>
          <a:p>
            <a:pPr algn="ctr" eaLnBrk="1" fontAlgn="auto" hangingPunct="1">
              <a:spcBef>
                <a:spcPts val="0"/>
              </a:spcBef>
              <a:spcAft>
                <a:spcPts val="0"/>
              </a:spcAft>
              <a:defRPr/>
            </a:pPr>
            <a:r>
              <a:rPr lang="en-US" sz="1800" kern="0" dirty="0">
                <a:solidFill>
                  <a:srgbClr val="3333CC"/>
                </a:solidFill>
                <a:latin typeface="Garamond" pitchFamily="18" charset="0"/>
                <a:ea typeface="+mn-ea"/>
              </a:rPr>
              <a:t>Next</a:t>
            </a:r>
          </a:p>
        </p:txBody>
      </p:sp>
    </p:spTree>
    <p:extLst>
      <p:ext uri="{BB962C8B-B14F-4D97-AF65-F5344CB8AC3E}">
        <p14:creationId xmlns:p14="http://schemas.microsoft.com/office/powerpoint/2010/main" val="24898595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ChangeArrowheads="1"/>
          </p:cNvSpPr>
          <p:nvPr/>
        </p:nvSpPr>
        <p:spPr bwMode="auto">
          <a:xfrm>
            <a:off x="838200" y="533400"/>
            <a:ext cx="7772400" cy="1143000"/>
          </a:xfrm>
          <a:prstGeom prst="rect">
            <a:avLst/>
          </a:prstGeom>
          <a:noFill/>
          <a:ln w="12700">
            <a:noFill/>
            <a:miter lim="800000"/>
            <a:headEnd/>
            <a:tailEnd/>
          </a:ln>
          <a:effectLst/>
        </p:spPr>
        <p:txBody>
          <a:bodyPr lIns="90488" tIns="44450" rIns="90488" bIns="44450"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defRPr/>
            </a:pPr>
            <a:endParaRPr lang="en-US" altLang="en-US" sz="4000" b="1" dirty="0" smtClean="0">
              <a:solidFill>
                <a:srgbClr val="3333FF"/>
              </a:solidFill>
              <a:effectLst>
                <a:outerShdw blurRad="38100" dist="38100" dir="2700000" algn="tl">
                  <a:srgbClr val="FFFFFF"/>
                </a:outerShdw>
              </a:effectLst>
              <a:latin typeface="Arial" pitchFamily="34" charset="0"/>
            </a:endParaRPr>
          </a:p>
        </p:txBody>
      </p:sp>
      <p:sp>
        <p:nvSpPr>
          <p:cNvPr id="36867" name="Rectangle 3"/>
          <p:cNvSpPr>
            <a:spLocks noChangeArrowheads="1"/>
          </p:cNvSpPr>
          <p:nvPr/>
        </p:nvSpPr>
        <p:spPr bwMode="auto">
          <a:xfrm>
            <a:off x="685800" y="1752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lnSpc>
                <a:spcPct val="90000"/>
              </a:lnSpc>
              <a:buFontTx/>
              <a:buNone/>
            </a:pPr>
            <a:endParaRPr lang="en-US" altLang="en-US" sz="2000" dirty="0">
              <a:solidFill>
                <a:srgbClr val="3333FF"/>
              </a:solidFill>
            </a:endParaRPr>
          </a:p>
        </p:txBody>
      </p:sp>
      <p:sp>
        <p:nvSpPr>
          <p:cNvPr id="36868" name="AutoShape 5">
            <a:hlinkClick r:id="" action="ppaction://hlinkshowjump?jump=nextslide"/>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solidFill>
                  <a:srgbClr val="3333CC"/>
                </a:solidFill>
                <a:latin typeface="Garamond" panose="02020404030301010803" pitchFamily="18" charset="0"/>
              </a:rPr>
              <a:t>Next</a:t>
            </a:r>
          </a:p>
        </p:txBody>
      </p:sp>
      <p:sp>
        <p:nvSpPr>
          <p:cNvPr id="2" name="Title 1"/>
          <p:cNvSpPr>
            <a:spLocks noGrp="1"/>
          </p:cNvSpPr>
          <p:nvPr>
            <p:ph type="title"/>
          </p:nvPr>
        </p:nvSpPr>
        <p:spPr/>
        <p:txBody>
          <a:bodyPr/>
          <a:lstStyle/>
          <a:p>
            <a:r>
              <a:rPr lang="en-US" dirty="0"/>
              <a:t>The 1980s </a:t>
            </a:r>
            <a:r>
              <a:rPr lang="en-US" dirty="0" smtClean="0"/>
              <a:t>conclude</a:t>
            </a:r>
            <a:endParaRPr lang="en-US" dirty="0"/>
          </a:p>
        </p:txBody>
      </p:sp>
      <p:sp>
        <p:nvSpPr>
          <p:cNvPr id="3" name="Content Placeholder 2"/>
          <p:cNvSpPr>
            <a:spLocks noGrp="1"/>
          </p:cNvSpPr>
          <p:nvPr>
            <p:ph idx="1"/>
          </p:nvPr>
        </p:nvSpPr>
        <p:spPr/>
        <p:txBody>
          <a:bodyPr>
            <a:normAutofit/>
          </a:bodyPr>
          <a:lstStyle/>
          <a:p>
            <a:r>
              <a:rPr lang="en-US" sz="2400" dirty="0"/>
              <a:t> In 1989, the Expert Panel on the Content of Prenatal Care suggested that the preconception visit may be the single most important health care visit when viewed in the context of its effect on pregnancy. The Panel noted that preconception care is likely to be most effective when services are provided as part of general preventive care or during primary care visits for medical conditions.</a:t>
            </a:r>
          </a:p>
          <a:p>
            <a:endParaRPr lang="en-US" sz="2400" dirty="0"/>
          </a:p>
          <a:p>
            <a:r>
              <a:rPr lang="en-US" sz="2400" dirty="0"/>
              <a:t>	Expert Panel on Prenatal Care. Caring for Our Future, 1989</a:t>
            </a:r>
          </a:p>
        </p:txBody>
      </p:sp>
    </p:spTree>
    <p:extLst>
      <p:ext uri="{BB962C8B-B14F-4D97-AF65-F5344CB8AC3E}">
        <p14:creationId xmlns:p14="http://schemas.microsoft.com/office/powerpoint/2010/main" val="3417581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2"/>
          <p:cNvSpPr>
            <a:spLocks noGrp="1" noChangeArrowheads="1"/>
          </p:cNvSpPr>
          <p:nvPr>
            <p:ph type="title"/>
          </p:nvPr>
        </p:nvSpPr>
        <p:spPr/>
        <p:txBody>
          <a:bodyPr/>
          <a:lstStyle/>
          <a:p>
            <a:r>
              <a:rPr lang="en-US" altLang="en-US" smtClean="0"/>
              <a:t>The 1990s</a:t>
            </a:r>
          </a:p>
        </p:txBody>
      </p:sp>
      <p:sp>
        <p:nvSpPr>
          <p:cNvPr id="37891" name="Rectangle 3"/>
          <p:cNvSpPr>
            <a:spLocks noGrp="1" noChangeArrowheads="1"/>
          </p:cNvSpPr>
          <p:nvPr>
            <p:ph idx="1"/>
          </p:nvPr>
        </p:nvSpPr>
        <p:spPr/>
        <p:txBody>
          <a:bodyPr>
            <a:normAutofit/>
          </a:bodyPr>
          <a:lstStyle/>
          <a:p>
            <a:r>
              <a:rPr lang="en-US" altLang="en-US" sz="3200" dirty="0" smtClean="0"/>
              <a:t>The March of Dimes Birth Defects Foundation, in its publication Toward Improving the Outcome of Pregnancy, the 90</a:t>
            </a:r>
            <a:r>
              <a:rPr lang="en-US" altLang="ja-JP" sz="3200" dirty="0" smtClean="0"/>
              <a:t>s and Beyond emphasized the recommendation of its Committee on Perinatal Health which stated, relative to preconception and </a:t>
            </a:r>
            <a:r>
              <a:rPr lang="en-US" altLang="ja-JP" sz="3200" dirty="0" err="1" smtClean="0"/>
              <a:t>interconception</a:t>
            </a:r>
            <a:r>
              <a:rPr lang="en-US" altLang="ja-JP" sz="3200" dirty="0" smtClean="0"/>
              <a:t> care, the following:</a:t>
            </a:r>
            <a:endParaRPr lang="en-US" altLang="en-US" sz="3200" dirty="0" smtClean="0"/>
          </a:p>
        </p:txBody>
      </p:sp>
      <p:sp>
        <p:nvSpPr>
          <p:cNvPr id="37892" name="AutoShape 5">
            <a:hlinkClick r:id="" action="ppaction://hlinkshowjump?jump=nextslide"/>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solidFill>
                  <a:srgbClr val="3333CC"/>
                </a:solidFill>
                <a:latin typeface="Garamond" panose="02020404030301010803" pitchFamily="18" charset="0"/>
              </a:rPr>
              <a:t>Next</a:t>
            </a:r>
          </a:p>
        </p:txBody>
      </p:sp>
    </p:spTree>
    <p:extLst>
      <p:ext uri="{BB962C8B-B14F-4D97-AF65-F5344CB8AC3E}">
        <p14:creationId xmlns:p14="http://schemas.microsoft.com/office/powerpoint/2010/main" val="27444807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Toward Improving the Outcome of Pregnancy, the 90s and Beyond </a:t>
            </a:r>
          </a:p>
        </p:txBody>
      </p:sp>
      <p:sp>
        <p:nvSpPr>
          <p:cNvPr id="38914" name="Rectangle 3"/>
          <p:cNvSpPr>
            <a:spLocks noGrp="1" noChangeArrowheads="1"/>
          </p:cNvSpPr>
          <p:nvPr>
            <p:ph idx="1"/>
          </p:nvPr>
        </p:nvSpPr>
        <p:spPr/>
        <p:txBody>
          <a:bodyPr>
            <a:normAutofit/>
          </a:bodyPr>
          <a:lstStyle/>
          <a:p>
            <a:r>
              <a:rPr lang="en-US" altLang="en-US" sz="2800" dirty="0" smtClean="0"/>
              <a:t> </a:t>
            </a:r>
            <a:r>
              <a:rPr lang="ja-JP" altLang="en-US" sz="2800" dirty="0" smtClean="0"/>
              <a:t>“</a:t>
            </a:r>
            <a:r>
              <a:rPr lang="en-US" altLang="ja-JP" sz="2800" dirty="0" smtClean="0"/>
              <a:t>Risk reduction should be emphasized and family planning counseling and services routinely available.  Preconception or </a:t>
            </a:r>
            <a:r>
              <a:rPr lang="en-US" altLang="ja-JP" sz="2800" dirty="0" err="1" smtClean="0"/>
              <a:t>interconception</a:t>
            </a:r>
            <a:r>
              <a:rPr lang="en-US" altLang="ja-JP" sz="2800" dirty="0" smtClean="0"/>
              <a:t> visits annually, as well as a </a:t>
            </a:r>
            <a:r>
              <a:rPr lang="en-US" altLang="ja-JP" sz="2800" dirty="0" err="1" smtClean="0"/>
              <a:t>prepregnancy</a:t>
            </a:r>
            <a:r>
              <a:rPr lang="en-US" altLang="ja-JP" sz="2800" dirty="0" smtClean="0"/>
              <a:t> planning visit, should become standard components of care.</a:t>
            </a:r>
            <a:r>
              <a:rPr lang="ja-JP" altLang="en-US" sz="2800" dirty="0" smtClean="0"/>
              <a:t>”</a:t>
            </a:r>
            <a:endParaRPr lang="en-US" altLang="ja-JP" sz="2800" dirty="0" smtClean="0"/>
          </a:p>
          <a:p>
            <a:endParaRPr lang="en-US" altLang="en-US" sz="2800" dirty="0" smtClean="0"/>
          </a:p>
          <a:p>
            <a:pPr marL="0" indent="0" algn="r">
              <a:buNone/>
            </a:pPr>
            <a:r>
              <a:rPr lang="en-US" altLang="en-US" sz="1000" dirty="0" smtClean="0"/>
              <a:t>March of Dimes Birth Defects Foundation, TIOP, 1993 p iv.</a:t>
            </a:r>
          </a:p>
        </p:txBody>
      </p:sp>
      <p:sp>
        <p:nvSpPr>
          <p:cNvPr id="38915" name="AutoShape 5">
            <a:hlinkClick r:id="" action="ppaction://hlinkshowjump?jump=nextslide"/>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solidFill>
                  <a:srgbClr val="3333CC"/>
                </a:solidFill>
                <a:latin typeface="Garamond" panose="02020404030301010803" pitchFamily="18" charset="0"/>
              </a:rPr>
              <a:t>Next</a:t>
            </a:r>
          </a:p>
        </p:txBody>
      </p:sp>
    </p:spTree>
    <p:extLst>
      <p:ext uri="{BB962C8B-B14F-4D97-AF65-F5344CB8AC3E}">
        <p14:creationId xmlns:p14="http://schemas.microsoft.com/office/powerpoint/2010/main" val="15569041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Grp="1" noChangeArrowheads="1"/>
          </p:cNvSpPr>
          <p:nvPr>
            <p:ph type="title"/>
          </p:nvPr>
        </p:nvSpPr>
        <p:spPr/>
        <p:txBody>
          <a:bodyPr/>
          <a:lstStyle/>
          <a:p>
            <a:r>
              <a:rPr lang="en-US" altLang="en-US" smtClean="0"/>
              <a:t>The 1990s </a:t>
            </a:r>
          </a:p>
        </p:txBody>
      </p:sp>
      <p:sp>
        <p:nvSpPr>
          <p:cNvPr id="39939" name="Rectangle 3"/>
          <p:cNvSpPr>
            <a:spLocks noGrp="1" noChangeArrowheads="1"/>
          </p:cNvSpPr>
          <p:nvPr>
            <p:ph idx="1"/>
          </p:nvPr>
        </p:nvSpPr>
        <p:spPr/>
        <p:txBody>
          <a:bodyPr>
            <a:normAutofit/>
          </a:bodyPr>
          <a:lstStyle/>
          <a:p>
            <a:r>
              <a:rPr lang="en-US" altLang="en-US" sz="3600" dirty="0" smtClean="0"/>
              <a:t>Healthy People 2000, the national health promotion and disease prevention objectives for the nation, moved preconception care into a standard expectation within the health care system with the following objective:</a:t>
            </a:r>
          </a:p>
        </p:txBody>
      </p:sp>
      <p:sp>
        <p:nvSpPr>
          <p:cNvPr id="39940" name="AutoShape 5">
            <a:hlinkClick r:id="" action="ppaction://hlinkshowjump?jump=nextslide"/>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solidFill>
                  <a:srgbClr val="3333CC"/>
                </a:solidFill>
                <a:latin typeface="Garamond" panose="02020404030301010803" pitchFamily="18" charset="0"/>
              </a:rPr>
              <a:t>Next</a:t>
            </a:r>
          </a:p>
        </p:txBody>
      </p:sp>
    </p:spTree>
    <p:extLst>
      <p:ext uri="{BB962C8B-B14F-4D97-AF65-F5344CB8AC3E}">
        <p14:creationId xmlns:p14="http://schemas.microsoft.com/office/powerpoint/2010/main" val="14449260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p:cNvSpPr>
            <a:spLocks noGrp="1" noChangeArrowheads="1"/>
          </p:cNvSpPr>
          <p:nvPr>
            <p:ph type="title"/>
          </p:nvPr>
        </p:nvSpPr>
        <p:spPr/>
        <p:txBody>
          <a:bodyPr/>
          <a:lstStyle/>
          <a:p>
            <a:r>
              <a:rPr lang="en-US" altLang="en-US" smtClean="0"/>
              <a:t>The 1990s</a:t>
            </a:r>
          </a:p>
        </p:txBody>
      </p:sp>
      <p:sp>
        <p:nvSpPr>
          <p:cNvPr id="40963" name="Rectangle 3"/>
          <p:cNvSpPr>
            <a:spLocks noGrp="1" noChangeArrowheads="1"/>
          </p:cNvSpPr>
          <p:nvPr>
            <p:ph idx="1"/>
          </p:nvPr>
        </p:nvSpPr>
        <p:spPr/>
        <p:txBody>
          <a:bodyPr>
            <a:normAutofit/>
          </a:bodyPr>
          <a:lstStyle/>
          <a:p>
            <a:r>
              <a:rPr lang="en-US" altLang="en-US" sz="2800" dirty="0" smtClean="0"/>
              <a:t>ACOG published its first technical bulletin on preconception care in 1995.  In this bulletin, ACOG recommended that routine visits by women who may, at some time, become pregnant are important opportunities to emphasize the importance of </a:t>
            </a:r>
            <a:r>
              <a:rPr lang="en-US" altLang="en-US" sz="2800" dirty="0" err="1" smtClean="0"/>
              <a:t>prepregnancy</a:t>
            </a:r>
            <a:r>
              <a:rPr lang="en-US" altLang="en-US" sz="2800" dirty="0" smtClean="0"/>
              <a:t> health and habits and the advantages of planned pregnancies.</a:t>
            </a:r>
          </a:p>
          <a:p>
            <a:r>
              <a:rPr lang="en-US" altLang="en-US" sz="2800" dirty="0" smtClean="0"/>
              <a:t>ACOG, Technical Bulletin #205, 1995</a:t>
            </a:r>
          </a:p>
        </p:txBody>
      </p:sp>
      <p:sp>
        <p:nvSpPr>
          <p:cNvPr id="40964" name="AutoShape 5">
            <a:hlinkClick r:id="" action="ppaction://hlinkshowjump?jump=nextslide"/>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solidFill>
                  <a:srgbClr val="3333CC"/>
                </a:solidFill>
                <a:latin typeface="Garamond" panose="02020404030301010803" pitchFamily="18" charset="0"/>
              </a:rPr>
              <a:t>Next</a:t>
            </a:r>
          </a:p>
        </p:txBody>
      </p:sp>
    </p:spTree>
    <p:extLst>
      <p:ext uri="{BB962C8B-B14F-4D97-AF65-F5344CB8AC3E}">
        <p14:creationId xmlns:p14="http://schemas.microsoft.com/office/powerpoint/2010/main" val="2257757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Accreditation  and Credit Designation Statements</a:t>
            </a:r>
            <a:endParaRPr lang="en-US" dirty="0"/>
          </a:p>
        </p:txBody>
      </p:sp>
      <p:sp>
        <p:nvSpPr>
          <p:cNvPr id="7" name="Content Placeholder 6"/>
          <p:cNvSpPr>
            <a:spLocks noGrp="1"/>
          </p:cNvSpPr>
          <p:nvPr>
            <p:ph idx="1"/>
          </p:nvPr>
        </p:nvSpPr>
        <p:spPr/>
        <p:txBody>
          <a:bodyPr/>
          <a:lstStyle/>
          <a:p>
            <a:r>
              <a:rPr lang="en-US" b="1" dirty="0"/>
              <a:t>Accreditation Statement</a:t>
            </a:r>
            <a:r>
              <a:rPr lang="en-US" dirty="0"/>
              <a:t>—This activity has been planned and implemented in accordance with </a:t>
            </a:r>
            <a:r>
              <a:rPr lang="en-US" dirty="0" smtClean="0"/>
              <a:t>the </a:t>
            </a:r>
            <a:r>
              <a:rPr lang="en-US" dirty="0"/>
              <a:t>Accreditation Council for Continuing Medical Education (ACCME) through joint </a:t>
            </a:r>
            <a:r>
              <a:rPr lang="en-US" dirty="0" err="1" smtClean="0"/>
              <a:t>providership</a:t>
            </a:r>
            <a:r>
              <a:rPr lang="en-US" dirty="0" smtClean="0"/>
              <a:t> of </a:t>
            </a:r>
            <a:r>
              <a:rPr lang="en-US" b="1" dirty="0"/>
              <a:t>Albert Einstein College of Medicine </a:t>
            </a:r>
            <a:r>
              <a:rPr lang="en-US" dirty="0"/>
              <a:t>and the </a:t>
            </a:r>
            <a:r>
              <a:rPr lang="en-US" b="1" dirty="0"/>
              <a:t>University of North Carolina Center for Maternal &amp; Infant Health</a:t>
            </a:r>
            <a:r>
              <a:rPr lang="en-US" dirty="0"/>
              <a:t>. </a:t>
            </a:r>
            <a:r>
              <a:rPr lang="en-US" b="1" dirty="0"/>
              <a:t>Albert Einstein College of Medicine</a:t>
            </a:r>
            <a:r>
              <a:rPr lang="en-US" dirty="0"/>
              <a:t> is accredited by the ACCME to provide continuing medical education for physicians.</a:t>
            </a:r>
          </a:p>
          <a:p>
            <a:r>
              <a:rPr lang="en-US" b="1" dirty="0"/>
              <a:t>Credit Designation Statement </a:t>
            </a:r>
            <a:r>
              <a:rPr lang="en-US" dirty="0"/>
              <a:t>–Albert Einstein College of Medicine designates this </a:t>
            </a:r>
            <a:r>
              <a:rPr lang="en-US" dirty="0" smtClean="0"/>
              <a:t>internet enduring material </a:t>
            </a:r>
            <a:r>
              <a:rPr lang="en-US" dirty="0"/>
              <a:t>for a maximum of 1</a:t>
            </a:r>
            <a:r>
              <a:rPr lang="en-US" dirty="0" smtClean="0"/>
              <a:t>.0 </a:t>
            </a:r>
            <a:r>
              <a:rPr lang="en-US" dirty="0"/>
              <a:t>AMA PRA Category 1 Credit™. Physicians and others should </a:t>
            </a:r>
            <a:r>
              <a:rPr lang="en-US" dirty="0" smtClean="0"/>
              <a:t>claim only credit </a:t>
            </a:r>
            <a:r>
              <a:rPr lang="en-US" dirty="0"/>
              <a:t>commensurate with the extent of their participation in the activity. </a:t>
            </a:r>
          </a:p>
          <a:p>
            <a:pPr marL="0" indent="0">
              <a:buNone/>
            </a:pPr>
            <a:endParaRPr lang="en-US" dirty="0"/>
          </a:p>
        </p:txBody>
      </p:sp>
    </p:spTree>
    <p:extLst>
      <p:ext uri="{BB962C8B-B14F-4D97-AF65-F5344CB8AC3E}">
        <p14:creationId xmlns:p14="http://schemas.microsoft.com/office/powerpoint/2010/main" val="4829084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ChangeArrowheads="1"/>
          </p:cNvSpPr>
          <p:nvPr>
            <p:ph type="title"/>
          </p:nvPr>
        </p:nvSpPr>
        <p:spPr/>
        <p:txBody>
          <a:bodyPr/>
          <a:lstStyle/>
          <a:p>
            <a:r>
              <a:rPr lang="en-US" altLang="en-US" smtClean="0"/>
              <a:t>Healthy People 2000</a:t>
            </a:r>
          </a:p>
        </p:txBody>
      </p:sp>
      <p:sp>
        <p:nvSpPr>
          <p:cNvPr id="41987" name="Rectangle 3"/>
          <p:cNvSpPr>
            <a:spLocks noGrp="1" noChangeArrowheads="1"/>
          </p:cNvSpPr>
          <p:nvPr>
            <p:ph idx="1"/>
          </p:nvPr>
        </p:nvSpPr>
        <p:spPr/>
        <p:txBody>
          <a:bodyPr>
            <a:normAutofit/>
          </a:bodyPr>
          <a:lstStyle/>
          <a:p>
            <a:r>
              <a:rPr lang="ja-JP" altLang="en-US" sz="2800" dirty="0" smtClean="0"/>
              <a:t>“</a:t>
            </a:r>
            <a:r>
              <a:rPr lang="en-US" altLang="ja-JP" sz="2800" dirty="0" smtClean="0"/>
              <a:t>Increase to at least 60% the proportion of primary care providers who provide age-appropriate preconception care and counseling.</a:t>
            </a:r>
            <a:r>
              <a:rPr lang="ja-JP" altLang="en-US" sz="2800" dirty="0" smtClean="0"/>
              <a:t>”</a:t>
            </a:r>
            <a:endParaRPr lang="en-US" altLang="ja-JP" sz="2800" dirty="0" smtClean="0"/>
          </a:p>
          <a:p>
            <a:pPr marL="0" indent="0" algn="r">
              <a:buNone/>
            </a:pPr>
            <a:r>
              <a:rPr lang="en-US" altLang="en-US" sz="2800" dirty="0" smtClean="0"/>
              <a:t>	</a:t>
            </a:r>
            <a:r>
              <a:rPr lang="en-US" altLang="en-US" sz="1000" dirty="0" smtClean="0"/>
              <a:t>DHHS, Healthy People 2000, 1990 p 199</a:t>
            </a:r>
            <a:endParaRPr lang="en-US" altLang="en-US" sz="2800" dirty="0" smtClean="0"/>
          </a:p>
        </p:txBody>
      </p:sp>
      <p:sp>
        <p:nvSpPr>
          <p:cNvPr id="41988" name="AutoShape 5">
            <a:hlinkClick r:id="" action="ppaction://hlinkshowjump?jump=nextslide"/>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solidFill>
                  <a:srgbClr val="3333CC"/>
                </a:solidFill>
                <a:latin typeface="Garamond" panose="02020404030301010803" pitchFamily="18" charset="0"/>
              </a:rPr>
              <a:t>Next</a:t>
            </a:r>
          </a:p>
        </p:txBody>
      </p:sp>
    </p:spTree>
    <p:extLst>
      <p:ext uri="{BB962C8B-B14F-4D97-AF65-F5344CB8AC3E}">
        <p14:creationId xmlns:p14="http://schemas.microsoft.com/office/powerpoint/2010/main" val="17158651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p:cNvSpPr>
            <a:spLocks noGrp="1" noChangeArrowheads="1"/>
          </p:cNvSpPr>
          <p:nvPr>
            <p:ph type="title"/>
          </p:nvPr>
        </p:nvSpPr>
        <p:spPr/>
        <p:txBody>
          <a:bodyPr/>
          <a:lstStyle/>
          <a:p>
            <a:r>
              <a:rPr lang="en-US" altLang="en-US" smtClean="0"/>
              <a:t>The 2000s:  </a:t>
            </a:r>
            <a:br>
              <a:rPr lang="en-US" altLang="en-US" smtClean="0"/>
            </a:br>
            <a:r>
              <a:rPr lang="en-US" altLang="en-US" smtClean="0"/>
              <a:t>The Movement Gains Momentum</a:t>
            </a:r>
          </a:p>
        </p:txBody>
      </p:sp>
      <p:sp>
        <p:nvSpPr>
          <p:cNvPr id="43011" name="Rectangle 3"/>
          <p:cNvSpPr>
            <a:spLocks noGrp="1" noChangeArrowheads="1"/>
          </p:cNvSpPr>
          <p:nvPr>
            <p:ph idx="1"/>
          </p:nvPr>
        </p:nvSpPr>
        <p:spPr/>
        <p:txBody>
          <a:bodyPr>
            <a:normAutofit/>
          </a:bodyPr>
          <a:lstStyle/>
          <a:p>
            <a:r>
              <a:rPr lang="en-US" altLang="en-US" sz="2400" dirty="0" smtClean="0"/>
              <a:t>In 2005, the CDC determined that:</a:t>
            </a:r>
          </a:p>
          <a:p>
            <a:r>
              <a:rPr lang="ja-JP" altLang="en-US" sz="2400" dirty="0" smtClean="0"/>
              <a:t>“</a:t>
            </a:r>
            <a:r>
              <a:rPr lang="en-US" altLang="ja-JP" sz="2400" dirty="0" smtClean="0"/>
              <a:t>. . . in light of the nation</a:t>
            </a:r>
            <a:r>
              <a:rPr lang="ja-JP" altLang="en-US" sz="2400" dirty="0" smtClean="0"/>
              <a:t>’</a:t>
            </a:r>
            <a:r>
              <a:rPr lang="en-US" altLang="ja-JP" sz="2400" dirty="0" smtClean="0"/>
              <a:t>s reproductive outcomes, the time had come to ensure that efforts to improve perinatal outcomes not be limited to prenatal care (best described as anticipation and management of complications in pregnancy) . . . but be expanded to include preconception health and health care (described to include prevention and health promotion before pregnancy)</a:t>
            </a:r>
            <a:r>
              <a:rPr lang="ja-JP" altLang="en-US" sz="2400" dirty="0" smtClean="0"/>
              <a:t>”</a:t>
            </a:r>
            <a:r>
              <a:rPr lang="en-US" altLang="ja-JP" sz="2400" dirty="0" smtClean="0"/>
              <a:t>.</a:t>
            </a:r>
          </a:p>
          <a:p>
            <a:pPr marL="0" indent="0" algn="r">
              <a:buNone/>
            </a:pPr>
            <a:endParaRPr lang="en-US" altLang="en-US" sz="2400" dirty="0"/>
          </a:p>
          <a:p>
            <a:pPr marL="0" indent="0" algn="r">
              <a:buNone/>
            </a:pPr>
            <a:r>
              <a:rPr lang="en-US" altLang="en-US" sz="1000" dirty="0" err="1" smtClean="0"/>
              <a:t>Atrash</a:t>
            </a:r>
            <a:r>
              <a:rPr lang="en-US" altLang="en-US" sz="1000" dirty="0" smtClean="0"/>
              <a:t>, et al. MCHJ 2006;10:S3</a:t>
            </a:r>
          </a:p>
        </p:txBody>
      </p:sp>
      <p:sp>
        <p:nvSpPr>
          <p:cNvPr id="43012" name="AutoShape 5">
            <a:hlinkClick r:id="" action="ppaction://hlinkshowjump?jump=nextslide"/>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solidFill>
                  <a:srgbClr val="3333CC"/>
                </a:solidFill>
                <a:latin typeface="Garamond" panose="02020404030301010803" pitchFamily="18" charset="0"/>
              </a:rPr>
              <a:t>Next</a:t>
            </a:r>
          </a:p>
        </p:txBody>
      </p:sp>
    </p:spTree>
    <p:extLst>
      <p:ext uri="{BB962C8B-B14F-4D97-AF65-F5344CB8AC3E}">
        <p14:creationId xmlns:p14="http://schemas.microsoft.com/office/powerpoint/2010/main" val="6704077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p:txBody>
          <a:bodyPr/>
          <a:lstStyle/>
          <a:p>
            <a:r>
              <a:rPr lang="en-US" altLang="en-US" smtClean="0"/>
              <a:t>The 2000s</a:t>
            </a:r>
          </a:p>
        </p:txBody>
      </p:sp>
      <p:sp>
        <p:nvSpPr>
          <p:cNvPr id="44035" name="Rectangle 3"/>
          <p:cNvSpPr>
            <a:spLocks noGrp="1" noChangeArrowheads="1"/>
          </p:cNvSpPr>
          <p:nvPr>
            <p:ph idx="1"/>
          </p:nvPr>
        </p:nvSpPr>
        <p:spPr/>
        <p:txBody>
          <a:bodyPr>
            <a:normAutofit/>
          </a:bodyPr>
          <a:lstStyle/>
          <a:p>
            <a:r>
              <a:rPr lang="en-US" altLang="en-US" sz="2800" dirty="0" smtClean="0"/>
              <a:t>In 2005, the CDC convened the Select Panel on Preconception Care comprised of specialists in obstetrics and gynecology, nursing, public health, midwifery, epidemiology, dentistry, family practice, pediatrics and other disciplines. </a:t>
            </a:r>
          </a:p>
          <a:p>
            <a:r>
              <a:rPr lang="en-US" altLang="en-US" sz="2800" dirty="0" smtClean="0"/>
              <a:t>In the same year, CDC hosted the first National Summit on Preconception Care.</a:t>
            </a:r>
          </a:p>
        </p:txBody>
      </p:sp>
      <p:sp>
        <p:nvSpPr>
          <p:cNvPr id="44036" name="AutoShape 5">
            <a:hlinkClick r:id="" action="ppaction://hlinkshowjump?jump=nextslide"/>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solidFill>
                  <a:srgbClr val="3333CC"/>
                </a:solidFill>
                <a:latin typeface="Garamond" panose="02020404030301010803" pitchFamily="18" charset="0"/>
              </a:rPr>
              <a:t>Next</a:t>
            </a:r>
          </a:p>
        </p:txBody>
      </p:sp>
    </p:spTree>
    <p:extLst>
      <p:ext uri="{BB962C8B-B14F-4D97-AF65-F5344CB8AC3E}">
        <p14:creationId xmlns:p14="http://schemas.microsoft.com/office/powerpoint/2010/main" val="4219508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ChangeArrowheads="1"/>
          </p:cNvSpPr>
          <p:nvPr>
            <p:ph type="title"/>
          </p:nvPr>
        </p:nvSpPr>
        <p:spPr/>
        <p:txBody>
          <a:bodyPr/>
          <a:lstStyle/>
          <a:p>
            <a:r>
              <a:rPr lang="en-US" altLang="en-US" smtClean="0"/>
              <a:t>The 2000s</a:t>
            </a:r>
          </a:p>
        </p:txBody>
      </p:sp>
      <p:sp>
        <p:nvSpPr>
          <p:cNvPr id="45059" name="Rectangle 3"/>
          <p:cNvSpPr>
            <a:spLocks noGrp="1" noChangeArrowheads="1"/>
          </p:cNvSpPr>
          <p:nvPr>
            <p:ph idx="1"/>
          </p:nvPr>
        </p:nvSpPr>
        <p:spPr/>
        <p:txBody>
          <a:bodyPr>
            <a:normAutofit/>
          </a:bodyPr>
          <a:lstStyle/>
          <a:p>
            <a:r>
              <a:rPr lang="en-US" altLang="en-US" sz="2400" dirty="0" smtClean="0"/>
              <a:t>In April, 2006 the CDC and the Select Panel released Recommendations to Improve Preconception Health and Health Care—United States. The recommendations were based on:</a:t>
            </a:r>
          </a:p>
          <a:p>
            <a:pPr lvl="1"/>
            <a:r>
              <a:rPr lang="en-US" altLang="en-US" sz="2000" dirty="0" smtClean="0"/>
              <a:t>Review of published research</a:t>
            </a:r>
          </a:p>
          <a:p>
            <a:pPr lvl="1"/>
            <a:r>
              <a:rPr lang="en-US" altLang="en-US" sz="2000" dirty="0" smtClean="0"/>
              <a:t>CDC/ASTDR Work group representing 22 CDC programs</a:t>
            </a:r>
          </a:p>
          <a:p>
            <a:pPr lvl="1"/>
            <a:r>
              <a:rPr lang="en-US" altLang="en-US" sz="2000" dirty="0" smtClean="0"/>
              <a:t>Presentations at the National Summit on Preconception Care, 2005</a:t>
            </a:r>
          </a:p>
          <a:p>
            <a:pPr lvl="1"/>
            <a:r>
              <a:rPr lang="en-US" altLang="en-US" sz="2000" dirty="0" smtClean="0"/>
              <a:t>Proceedings of the Select Panel on Preconception Care, 2005</a:t>
            </a:r>
          </a:p>
          <a:p>
            <a:r>
              <a:rPr lang="en-US" altLang="en-US" sz="2400" dirty="0" smtClean="0"/>
              <a:t>Click </a:t>
            </a:r>
            <a:r>
              <a:rPr lang="en-US" altLang="en-US" sz="2400" dirty="0" smtClean="0">
                <a:hlinkClick r:id="rId2"/>
              </a:rPr>
              <a:t>here</a:t>
            </a:r>
            <a:r>
              <a:rPr lang="en-US" altLang="en-US" sz="2400" dirty="0" smtClean="0"/>
              <a:t> to access full report.</a:t>
            </a:r>
          </a:p>
          <a:p>
            <a:pPr lvl="1"/>
            <a:endParaRPr lang="en-US" altLang="en-US" sz="2000" dirty="0" smtClean="0"/>
          </a:p>
        </p:txBody>
      </p:sp>
      <p:sp>
        <p:nvSpPr>
          <p:cNvPr id="45060" name="AutoShape 5">
            <a:hlinkClick r:id="" action="ppaction://hlinkshowjump?jump=nextslide"/>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solidFill>
                  <a:srgbClr val="3333CC"/>
                </a:solidFill>
                <a:latin typeface="Garamond" panose="02020404030301010803" pitchFamily="18" charset="0"/>
              </a:rPr>
              <a:t>Next</a:t>
            </a:r>
          </a:p>
        </p:txBody>
      </p:sp>
    </p:spTree>
    <p:extLst>
      <p:ext uri="{BB962C8B-B14F-4D97-AF65-F5344CB8AC3E}">
        <p14:creationId xmlns:p14="http://schemas.microsoft.com/office/powerpoint/2010/main" val="5315182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summ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4562475" cy="606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6083" name="Picture 5" descr="MMW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3475" y="326572"/>
            <a:ext cx="4156075" cy="530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6084" name="AutoShape 6">
            <a:hlinkClick r:id="" action="ppaction://hlinkshowjump?jump=nextslide"/>
          </p:cNvPr>
          <p:cNvSpPr>
            <a:spLocks noChangeArrowheads="1"/>
          </p:cNvSpPr>
          <p:nvPr/>
        </p:nvSpPr>
        <p:spPr bwMode="auto">
          <a:xfrm>
            <a:off x="8001000" y="58674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1800">
                <a:solidFill>
                  <a:srgbClr val="3333CC"/>
                </a:solidFill>
                <a:latin typeface="Garamond" panose="02020404030301010803" pitchFamily="18" charset="0"/>
              </a:rPr>
              <a:t>Next</a:t>
            </a:r>
          </a:p>
        </p:txBody>
      </p:sp>
    </p:spTree>
    <p:extLst>
      <p:ext uri="{BB962C8B-B14F-4D97-AF65-F5344CB8AC3E}">
        <p14:creationId xmlns:p14="http://schemas.microsoft.com/office/powerpoint/2010/main" val="42595271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p:cNvSpPr>
            <a:spLocks noGrp="1" noChangeArrowheads="1"/>
          </p:cNvSpPr>
          <p:nvPr>
            <p:ph type="title"/>
          </p:nvPr>
        </p:nvSpPr>
        <p:spPr/>
        <p:txBody>
          <a:bodyPr/>
          <a:lstStyle/>
          <a:p>
            <a:r>
              <a:rPr lang="en-US" altLang="en-US" smtClean="0"/>
              <a:t>CDC Definition of Preconception Care</a:t>
            </a:r>
          </a:p>
        </p:txBody>
      </p:sp>
      <p:sp>
        <p:nvSpPr>
          <p:cNvPr id="47107" name="Rectangle 3"/>
          <p:cNvSpPr>
            <a:spLocks noGrp="1" noChangeArrowheads="1"/>
          </p:cNvSpPr>
          <p:nvPr>
            <p:ph idx="1"/>
          </p:nvPr>
        </p:nvSpPr>
        <p:spPr/>
        <p:txBody>
          <a:bodyPr>
            <a:normAutofit/>
          </a:bodyPr>
          <a:lstStyle/>
          <a:p>
            <a:r>
              <a:rPr lang="en-US" altLang="en-US" sz="2400" dirty="0"/>
              <a:t>Preconception care is a set of interventions that aim to identify and modify biomedical, behavioral and social risks to a woman’s health or pregnancy outcome through prevention and management. CDC and Select Panel, 2006</a:t>
            </a:r>
          </a:p>
          <a:p>
            <a:r>
              <a:rPr lang="en-US" altLang="en-US" sz="2400" dirty="0" smtClean="0"/>
              <a:t>Because it is about achieving a high level of wellness irrespective of whether  women hope or plan to become pregnant, it is about more than reproductive health:  it is women</a:t>
            </a:r>
            <a:r>
              <a:rPr lang="ja-JP" altLang="en-US" sz="2400" dirty="0" smtClean="0"/>
              <a:t>’</a:t>
            </a:r>
            <a:r>
              <a:rPr lang="en-US" altLang="ja-JP" sz="2400" dirty="0" smtClean="0"/>
              <a:t>s health.</a:t>
            </a:r>
          </a:p>
          <a:p>
            <a:endParaRPr lang="en-US" altLang="en-US" sz="2400" dirty="0" smtClean="0"/>
          </a:p>
        </p:txBody>
      </p:sp>
      <p:sp>
        <p:nvSpPr>
          <p:cNvPr id="47108" name="Text Box 4"/>
          <p:cNvSpPr txBox="1">
            <a:spLocks noChangeArrowheads="1"/>
          </p:cNvSpPr>
          <p:nvPr/>
        </p:nvSpPr>
        <p:spPr bwMode="auto">
          <a:xfrm>
            <a:off x="2895600" y="5867400"/>
            <a:ext cx="41148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lvl="4" algn="r" eaLnBrk="1" hangingPunct="1">
              <a:buClr>
                <a:schemeClr val="tx1"/>
              </a:buClr>
              <a:buSzPct val="60000"/>
              <a:buFontTx/>
              <a:buNone/>
            </a:pPr>
            <a:endParaRPr lang="en-US" altLang="en-US" sz="1000"/>
          </a:p>
          <a:p>
            <a:pPr algn="ctr">
              <a:spcBef>
                <a:spcPct val="50000"/>
              </a:spcBef>
              <a:buClrTx/>
              <a:buSzTx/>
              <a:buFontTx/>
              <a:buNone/>
            </a:pPr>
            <a:endParaRPr lang="en-US" altLang="en-US" sz="1800" b="1">
              <a:solidFill>
                <a:srgbClr val="3333FF"/>
              </a:solidFill>
              <a:latin typeface="Verdana" panose="020B0604030504040204" pitchFamily="34" charset="0"/>
            </a:endParaRPr>
          </a:p>
        </p:txBody>
      </p:sp>
      <p:sp>
        <p:nvSpPr>
          <p:cNvPr id="47109" name="AutoShape 6">
            <a:hlinkClick r:id="" action="ppaction://hlinkshowjump?jump=nextslide"/>
          </p:cNvPr>
          <p:cNvSpPr>
            <a:spLocks noChangeArrowheads="1"/>
          </p:cNvSpPr>
          <p:nvPr/>
        </p:nvSpPr>
        <p:spPr bwMode="auto">
          <a:xfrm>
            <a:off x="8001000" y="58674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solidFill>
                  <a:srgbClr val="3333CC"/>
                </a:solidFill>
                <a:latin typeface="Garamond" panose="02020404030301010803" pitchFamily="18" charset="0"/>
              </a:rPr>
              <a:t>Next</a:t>
            </a:r>
          </a:p>
        </p:txBody>
      </p:sp>
    </p:spTree>
    <p:extLst>
      <p:ext uri="{BB962C8B-B14F-4D97-AF65-F5344CB8AC3E}">
        <p14:creationId xmlns:p14="http://schemas.microsoft.com/office/powerpoint/2010/main" val="4008077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ChangeArrowheads="1"/>
          </p:cNvSpPr>
          <p:nvPr>
            <p:ph type="title"/>
          </p:nvPr>
        </p:nvSpPr>
        <p:spPr/>
        <p:txBody>
          <a:bodyPr/>
          <a:lstStyle/>
          <a:p>
            <a:r>
              <a:rPr lang="en-US" altLang="en-US" smtClean="0"/>
              <a:t>Related Vocabulary</a:t>
            </a:r>
          </a:p>
        </p:txBody>
      </p:sp>
      <p:sp>
        <p:nvSpPr>
          <p:cNvPr id="48131" name="Rectangle 3"/>
          <p:cNvSpPr>
            <a:spLocks noGrp="1" noChangeArrowheads="1"/>
          </p:cNvSpPr>
          <p:nvPr>
            <p:ph idx="1"/>
          </p:nvPr>
        </p:nvSpPr>
        <p:spPr/>
        <p:txBody>
          <a:bodyPr>
            <a:normAutofit/>
          </a:bodyPr>
          <a:lstStyle/>
          <a:p>
            <a:r>
              <a:rPr lang="en-US" altLang="en-US" sz="2800" dirty="0" smtClean="0"/>
              <a:t>Preconception:</a:t>
            </a:r>
          </a:p>
          <a:p>
            <a:pPr lvl="1"/>
            <a:r>
              <a:rPr lang="en-US" altLang="en-US" sz="2400" dirty="0" smtClean="0"/>
              <a:t>Health status and risks before pregnancy. The focus extends to men, too.</a:t>
            </a:r>
          </a:p>
          <a:p>
            <a:r>
              <a:rPr lang="en-US" altLang="en-US" sz="2800" dirty="0" err="1" smtClean="0"/>
              <a:t>Periconception</a:t>
            </a:r>
            <a:r>
              <a:rPr lang="en-US" altLang="en-US" sz="2800" dirty="0" smtClean="0"/>
              <a:t>:</a:t>
            </a:r>
          </a:p>
          <a:p>
            <a:pPr lvl="1"/>
            <a:r>
              <a:rPr lang="en-US" altLang="en-US" sz="2400" dirty="0" smtClean="0"/>
              <a:t>Immediately before conception through organogenesis</a:t>
            </a:r>
          </a:p>
          <a:p>
            <a:r>
              <a:rPr lang="en-US" altLang="en-US" sz="2800" dirty="0" err="1" smtClean="0"/>
              <a:t>Interconception</a:t>
            </a:r>
            <a:r>
              <a:rPr lang="en-US" altLang="en-US" sz="2800" dirty="0" smtClean="0"/>
              <a:t>:</a:t>
            </a:r>
          </a:p>
          <a:p>
            <a:pPr lvl="1"/>
            <a:r>
              <a:rPr lang="en-US" altLang="en-US" sz="2400" dirty="0" smtClean="0"/>
              <a:t>Period between pregnancies</a:t>
            </a:r>
          </a:p>
        </p:txBody>
      </p:sp>
      <p:sp>
        <p:nvSpPr>
          <p:cNvPr id="48132" name="AutoShape 5">
            <a:hlinkClick r:id="" action="ppaction://hlinkshowjump?jump=nextslide"/>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solidFill>
                  <a:srgbClr val="3333CC"/>
                </a:solidFill>
                <a:latin typeface="Garamond" panose="02020404030301010803" pitchFamily="18" charset="0"/>
              </a:rPr>
              <a:t>Next</a:t>
            </a:r>
          </a:p>
        </p:txBody>
      </p:sp>
    </p:spTree>
    <p:extLst>
      <p:ext uri="{BB962C8B-B14F-4D97-AF65-F5344CB8AC3E}">
        <p14:creationId xmlns:p14="http://schemas.microsoft.com/office/powerpoint/2010/main" val="28442544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10" name="Rectangle 6"/>
          <p:cNvSpPr>
            <a:spLocks noChangeArrowheads="1"/>
          </p:cNvSpPr>
          <p:nvPr/>
        </p:nvSpPr>
        <p:spPr bwMode="auto">
          <a:xfrm>
            <a:off x="-152400" y="0"/>
            <a:ext cx="9448800" cy="838200"/>
          </a:xfrm>
          <a:prstGeom prst="rect">
            <a:avLst/>
          </a:prstGeom>
          <a:noFill/>
          <a:ln w="12700">
            <a:noFill/>
            <a:miter lim="800000"/>
            <a:headEnd/>
            <a:tailEnd/>
          </a:ln>
          <a:effectLst/>
        </p:spPr>
        <p:txBody>
          <a:bodyPr lIns="90488" tIns="44450" rIns="90488" bIns="44450"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endParaRPr lang="en-US" altLang="en-US" sz="4000" b="1" dirty="0" smtClean="0">
              <a:solidFill>
                <a:srgbClr val="3333FF"/>
              </a:solidFill>
              <a:effectLst>
                <a:outerShdw blurRad="38100" dist="38100" dir="2700000" algn="tl">
                  <a:srgbClr val="C0C0C0"/>
                </a:outerShdw>
              </a:effectLst>
              <a:latin typeface="Arial" pitchFamily="34" charset="0"/>
            </a:endParaRPr>
          </a:p>
        </p:txBody>
      </p:sp>
      <p:sp>
        <p:nvSpPr>
          <p:cNvPr id="49155" name="Pyr4"/>
          <p:cNvSpPr>
            <a:spLocks noEditPoints="1" noChangeArrowheads="1"/>
          </p:cNvSpPr>
          <p:nvPr/>
        </p:nvSpPr>
        <p:spPr bwMode="auto">
          <a:xfrm>
            <a:off x="762000" y="4735513"/>
            <a:ext cx="7391400" cy="1284287"/>
          </a:xfrm>
          <a:custGeom>
            <a:avLst/>
            <a:gdLst>
              <a:gd name="T0" fmla="*/ 2147483647 w 21600"/>
              <a:gd name="T1" fmla="*/ 0 h 21600"/>
              <a:gd name="T2" fmla="*/ 2147483647 w 21600"/>
              <a:gd name="T3" fmla="*/ 0 h 21600"/>
              <a:gd name="T4" fmla="*/ 2147483647 w 21600"/>
              <a:gd name="T5" fmla="*/ 2147483647 h 21600"/>
              <a:gd name="T6" fmla="*/ 0 w 21600"/>
              <a:gd name="T7" fmla="*/ 2147483647 h 21600"/>
              <a:gd name="T8" fmla="*/ 0 60000 65536"/>
              <a:gd name="T9" fmla="*/ 0 60000 65536"/>
              <a:gd name="T10" fmla="*/ 0 60000 65536"/>
              <a:gd name="T11" fmla="*/ 0 60000 65536"/>
              <a:gd name="T12" fmla="*/ 3287 w 21600"/>
              <a:gd name="T13" fmla="*/ 500 h 21600"/>
              <a:gd name="T14" fmla="*/ 17312 w 21600"/>
              <a:gd name="T15" fmla="*/ 21100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FFFFCC"/>
          </a:solidFill>
          <a:ln w="9525">
            <a:solidFill>
              <a:srgbClr val="000000"/>
            </a:solidFill>
            <a:miter lim="800000"/>
            <a:headEnd/>
            <a:tailEnd/>
          </a:ln>
        </p:spPr>
        <p:txBody>
          <a:bodyPr lIns="87435" tIns="43717" rIns="87435" bIns="43717"/>
          <a:lstStyle/>
          <a:p>
            <a:endParaRPr lang="en-US"/>
          </a:p>
        </p:txBody>
      </p:sp>
      <p:sp>
        <p:nvSpPr>
          <p:cNvPr id="49156" name="Pyr1"/>
          <p:cNvSpPr>
            <a:spLocks noEditPoints="1" noChangeArrowheads="1"/>
          </p:cNvSpPr>
          <p:nvPr/>
        </p:nvSpPr>
        <p:spPr bwMode="auto">
          <a:xfrm>
            <a:off x="3581400" y="914400"/>
            <a:ext cx="1752600" cy="1295400"/>
          </a:xfrm>
          <a:custGeom>
            <a:avLst/>
            <a:gdLst>
              <a:gd name="T0" fmla="*/ 2147483647 w 21600"/>
              <a:gd name="T1" fmla="*/ 0 h 21600"/>
              <a:gd name="T2" fmla="*/ 2147483647 w 21600"/>
              <a:gd name="T3" fmla="*/ 2147483647 h 21600"/>
              <a:gd name="T4" fmla="*/ 0 w 21600"/>
              <a:gd name="T5" fmla="*/ 2147483647 h 21600"/>
              <a:gd name="T6" fmla="*/ 0 60000 65536"/>
              <a:gd name="T7" fmla="*/ 0 60000 65536"/>
              <a:gd name="T8" fmla="*/ 0 60000 65536"/>
              <a:gd name="T9" fmla="*/ 5400 w 21600"/>
              <a:gd name="T10" fmla="*/ 11800 h 21600"/>
              <a:gd name="T11" fmla="*/ 16200 w 21600"/>
              <a:gd name="T12" fmla="*/ 20600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D8EBB3"/>
          </a:solidFill>
          <a:ln w="9525">
            <a:solidFill>
              <a:srgbClr val="000000"/>
            </a:solidFill>
            <a:miter lim="800000"/>
            <a:headEnd/>
            <a:tailEnd/>
          </a:ln>
        </p:spPr>
        <p:txBody>
          <a:bodyPr/>
          <a:lstStyle/>
          <a:p>
            <a:endParaRPr lang="en-US"/>
          </a:p>
        </p:txBody>
      </p:sp>
      <p:sp>
        <p:nvSpPr>
          <p:cNvPr id="49157" name="Pyr2"/>
          <p:cNvSpPr>
            <a:spLocks noEditPoints="1" noChangeArrowheads="1"/>
          </p:cNvSpPr>
          <p:nvPr/>
        </p:nvSpPr>
        <p:spPr bwMode="auto">
          <a:xfrm>
            <a:off x="2667000" y="2133600"/>
            <a:ext cx="3567113" cy="1308100"/>
          </a:xfrm>
          <a:custGeom>
            <a:avLst/>
            <a:gdLst>
              <a:gd name="T0" fmla="*/ 2147483647 w 21600"/>
              <a:gd name="T1" fmla="*/ 0 h 21600"/>
              <a:gd name="T2" fmla="*/ 2147483647 w 21600"/>
              <a:gd name="T3" fmla="*/ 0 h 21600"/>
              <a:gd name="T4" fmla="*/ 2147483647 w 21600"/>
              <a:gd name="T5" fmla="*/ 2147483647 h 21600"/>
              <a:gd name="T6" fmla="*/ 0 w 21600"/>
              <a:gd name="T7" fmla="*/ 2147483647 h 21600"/>
              <a:gd name="T8" fmla="*/ 0 60000 65536"/>
              <a:gd name="T9" fmla="*/ 0 60000 65536"/>
              <a:gd name="T10" fmla="*/ 0 60000 65536"/>
              <a:gd name="T11" fmla="*/ 0 60000 65536"/>
              <a:gd name="T12" fmla="*/ 5787 w 21600"/>
              <a:gd name="T13" fmla="*/ 500 h 21600"/>
              <a:gd name="T14" fmla="*/ 15812 w 21600"/>
              <a:gd name="T15" fmla="*/ 21100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CCCCFF"/>
          </a:solidFill>
          <a:ln w="9525">
            <a:solidFill>
              <a:srgbClr val="000000"/>
            </a:solidFill>
            <a:miter lim="800000"/>
            <a:headEnd/>
            <a:tailEnd/>
          </a:ln>
        </p:spPr>
        <p:txBody>
          <a:bodyPr/>
          <a:lstStyle/>
          <a:p>
            <a:endParaRPr lang="en-US"/>
          </a:p>
        </p:txBody>
      </p:sp>
      <p:sp>
        <p:nvSpPr>
          <p:cNvPr id="49158" name="Pyr3"/>
          <p:cNvSpPr>
            <a:spLocks noEditPoints="1" noChangeArrowheads="1"/>
          </p:cNvSpPr>
          <p:nvPr/>
        </p:nvSpPr>
        <p:spPr bwMode="auto">
          <a:xfrm>
            <a:off x="1730375" y="3457575"/>
            <a:ext cx="5464175" cy="1284288"/>
          </a:xfrm>
          <a:custGeom>
            <a:avLst/>
            <a:gdLst>
              <a:gd name="T0" fmla="*/ 2147483647 w 21600"/>
              <a:gd name="T1" fmla="*/ 0 h 21600"/>
              <a:gd name="T2" fmla="*/ 2147483647 w 21600"/>
              <a:gd name="T3" fmla="*/ 0 h 21600"/>
              <a:gd name="T4" fmla="*/ 2147483647 w 21600"/>
              <a:gd name="T5" fmla="*/ 2147483647 h 21600"/>
              <a:gd name="T6" fmla="*/ 0 w 21600"/>
              <a:gd name="T7" fmla="*/ 2147483647 h 21600"/>
              <a:gd name="T8" fmla="*/ 0 60000 65536"/>
              <a:gd name="T9" fmla="*/ 0 60000 65536"/>
              <a:gd name="T10" fmla="*/ 0 60000 65536"/>
              <a:gd name="T11" fmla="*/ 0 60000 65536"/>
              <a:gd name="T12" fmla="*/ 5287 w 21600"/>
              <a:gd name="T13" fmla="*/ 500 h 21600"/>
              <a:gd name="T14" fmla="*/ 16312 w 21600"/>
              <a:gd name="T15" fmla="*/ 21100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FFBE7D"/>
          </a:solidFill>
          <a:ln w="9525">
            <a:solidFill>
              <a:srgbClr val="000000"/>
            </a:solidFill>
            <a:miter lim="800000"/>
            <a:headEnd/>
            <a:tailEnd/>
          </a:ln>
        </p:spPr>
        <p:txBody>
          <a:bodyPr/>
          <a:lstStyle/>
          <a:p>
            <a:endParaRPr lang="en-US"/>
          </a:p>
        </p:txBody>
      </p:sp>
      <p:sp>
        <p:nvSpPr>
          <p:cNvPr id="49159" name="Text Box 10"/>
          <p:cNvSpPr txBox="1">
            <a:spLocks noChangeArrowheads="1"/>
          </p:cNvSpPr>
          <p:nvPr/>
        </p:nvSpPr>
        <p:spPr bwMode="auto">
          <a:xfrm>
            <a:off x="1585913" y="4700588"/>
            <a:ext cx="586105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35" tIns="43717" rIns="87435" bIns="43717">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2500" b="1">
                <a:solidFill>
                  <a:srgbClr val="33CC33"/>
                </a:solidFill>
                <a:latin typeface="Verdana" panose="020B0604030504040204" pitchFamily="34" charset="0"/>
              </a:rPr>
              <a:t>Action Steps</a:t>
            </a:r>
          </a:p>
          <a:p>
            <a:pPr algn="ctr">
              <a:spcBef>
                <a:spcPct val="0"/>
              </a:spcBef>
              <a:buFontTx/>
              <a:buNone/>
            </a:pPr>
            <a:r>
              <a:rPr lang="en-US" altLang="en-US" sz="1700">
                <a:solidFill>
                  <a:srgbClr val="33CC33"/>
                </a:solidFill>
                <a:latin typeface="Verdana" panose="020B0604030504040204" pitchFamily="34" charset="0"/>
              </a:rPr>
              <a:t>Research </a:t>
            </a:r>
            <a:r>
              <a:rPr lang="en-US" altLang="en-US" sz="1700" b="1">
                <a:solidFill>
                  <a:srgbClr val="33CC33"/>
                </a:solidFill>
                <a:latin typeface="Arial Black" panose="020B0A04020102020204" pitchFamily="34" charset="0"/>
              </a:rPr>
              <a:t>–</a:t>
            </a:r>
            <a:r>
              <a:rPr lang="en-US" altLang="en-US" sz="1700">
                <a:solidFill>
                  <a:srgbClr val="33CC33"/>
                </a:solidFill>
                <a:latin typeface="Arial Black" panose="020B0A04020102020204" pitchFamily="34" charset="0"/>
              </a:rPr>
              <a:t> </a:t>
            </a:r>
            <a:r>
              <a:rPr lang="en-US" altLang="en-US" sz="1700">
                <a:solidFill>
                  <a:srgbClr val="33CC33"/>
                </a:solidFill>
                <a:latin typeface="Verdana" panose="020B0604030504040204" pitchFamily="34" charset="0"/>
              </a:rPr>
              <a:t>Surveillance </a:t>
            </a:r>
            <a:r>
              <a:rPr lang="en-US" altLang="en-US" sz="1700" b="1">
                <a:solidFill>
                  <a:srgbClr val="33CC33"/>
                </a:solidFill>
                <a:latin typeface="Arial Black" panose="020B0A04020102020204" pitchFamily="34" charset="0"/>
              </a:rPr>
              <a:t>–</a:t>
            </a:r>
            <a:r>
              <a:rPr lang="en-US" altLang="en-US" sz="1700">
                <a:solidFill>
                  <a:srgbClr val="33CC33"/>
                </a:solidFill>
                <a:latin typeface="Verdana" panose="020B0604030504040204" pitchFamily="34" charset="0"/>
              </a:rPr>
              <a:t> Clinical interventions</a:t>
            </a:r>
          </a:p>
          <a:p>
            <a:pPr algn="ctr">
              <a:spcBef>
                <a:spcPct val="0"/>
              </a:spcBef>
              <a:buFontTx/>
              <a:buNone/>
            </a:pPr>
            <a:r>
              <a:rPr lang="en-US" altLang="en-US" sz="1700">
                <a:solidFill>
                  <a:srgbClr val="33CC33"/>
                </a:solidFill>
                <a:latin typeface="Verdana" panose="020B0604030504040204" pitchFamily="34" charset="0"/>
              </a:rPr>
              <a:t>Financing </a:t>
            </a:r>
            <a:r>
              <a:rPr lang="en-US" altLang="en-US" sz="1700" b="1">
                <a:solidFill>
                  <a:srgbClr val="33CC33"/>
                </a:solidFill>
                <a:latin typeface="Arial Black" panose="020B0A04020102020204" pitchFamily="34" charset="0"/>
              </a:rPr>
              <a:t>–</a:t>
            </a:r>
            <a:r>
              <a:rPr lang="en-US" altLang="en-US" sz="1700">
                <a:solidFill>
                  <a:srgbClr val="33CC33"/>
                </a:solidFill>
                <a:latin typeface="Verdana" panose="020B0604030504040204" pitchFamily="34" charset="0"/>
              </a:rPr>
              <a:t> Marketing </a:t>
            </a:r>
            <a:r>
              <a:rPr lang="en-US" altLang="en-US" sz="1700" b="1">
                <a:solidFill>
                  <a:srgbClr val="33CC33"/>
                </a:solidFill>
                <a:latin typeface="Arial Black" panose="020B0A04020102020204" pitchFamily="34" charset="0"/>
              </a:rPr>
              <a:t>–</a:t>
            </a:r>
            <a:r>
              <a:rPr lang="en-US" altLang="en-US" sz="1700">
                <a:solidFill>
                  <a:srgbClr val="33CC33"/>
                </a:solidFill>
                <a:latin typeface="Arial Black" panose="020B0A04020102020204" pitchFamily="34" charset="0"/>
              </a:rPr>
              <a:t> </a:t>
            </a:r>
            <a:r>
              <a:rPr lang="en-US" altLang="en-US" sz="1700">
                <a:solidFill>
                  <a:srgbClr val="33CC33"/>
                </a:solidFill>
                <a:latin typeface="Verdana" panose="020B0604030504040204" pitchFamily="34" charset="0"/>
              </a:rPr>
              <a:t>Education and training</a:t>
            </a:r>
          </a:p>
        </p:txBody>
      </p:sp>
      <p:sp>
        <p:nvSpPr>
          <p:cNvPr id="49160" name="Text Box 11"/>
          <p:cNvSpPr txBox="1">
            <a:spLocks noChangeArrowheads="1"/>
          </p:cNvSpPr>
          <p:nvPr/>
        </p:nvSpPr>
        <p:spPr bwMode="auto">
          <a:xfrm>
            <a:off x="2133600" y="3429000"/>
            <a:ext cx="4733925"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35" tIns="43717" rIns="87435" bIns="43717">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lnSpc>
                <a:spcPct val="130000"/>
              </a:lnSpc>
              <a:spcBef>
                <a:spcPct val="0"/>
              </a:spcBef>
              <a:buFontTx/>
              <a:buNone/>
            </a:pPr>
            <a:r>
              <a:rPr lang="en-US" altLang="en-US" sz="2200" b="1">
                <a:solidFill>
                  <a:srgbClr val="3333CC"/>
                </a:solidFill>
                <a:latin typeface="Verdana" panose="020B0604030504040204" pitchFamily="34" charset="0"/>
              </a:rPr>
              <a:t>Recommendations</a:t>
            </a:r>
          </a:p>
          <a:p>
            <a:pPr algn="ctr">
              <a:lnSpc>
                <a:spcPct val="130000"/>
              </a:lnSpc>
              <a:spcBef>
                <a:spcPct val="0"/>
              </a:spcBef>
              <a:buFontTx/>
              <a:buNone/>
            </a:pPr>
            <a:r>
              <a:rPr lang="en-US" altLang="en-US" sz="1300" b="1">
                <a:solidFill>
                  <a:srgbClr val="3333CC"/>
                </a:solidFill>
                <a:latin typeface="Verdana" panose="020B0604030504040204" pitchFamily="34" charset="0"/>
              </a:rPr>
              <a:t>Individual Responsibility - Service Provision</a:t>
            </a:r>
          </a:p>
          <a:p>
            <a:pPr algn="ctr">
              <a:lnSpc>
                <a:spcPct val="130000"/>
              </a:lnSpc>
              <a:spcBef>
                <a:spcPct val="0"/>
              </a:spcBef>
              <a:buFontTx/>
              <a:buNone/>
            </a:pPr>
            <a:r>
              <a:rPr lang="en-US" altLang="en-US" sz="1300" b="1">
                <a:solidFill>
                  <a:srgbClr val="3333CC"/>
                </a:solidFill>
                <a:latin typeface="Verdana" panose="020B0604030504040204" pitchFamily="34" charset="0"/>
              </a:rPr>
              <a:t>Access – Quality – Information – Quality Assurance</a:t>
            </a:r>
          </a:p>
          <a:p>
            <a:pPr algn="ctr">
              <a:lnSpc>
                <a:spcPct val="130000"/>
              </a:lnSpc>
              <a:spcBef>
                <a:spcPct val="0"/>
              </a:spcBef>
              <a:buFontTx/>
              <a:buNone/>
            </a:pPr>
            <a:endParaRPr lang="en-US" altLang="en-US" sz="1100" b="1">
              <a:solidFill>
                <a:srgbClr val="3333CC"/>
              </a:solidFill>
              <a:latin typeface="Verdana" panose="020B0604030504040204" pitchFamily="34" charset="0"/>
            </a:endParaRPr>
          </a:p>
        </p:txBody>
      </p:sp>
      <p:sp>
        <p:nvSpPr>
          <p:cNvPr id="49161" name="Text Box 12"/>
          <p:cNvSpPr txBox="1">
            <a:spLocks noChangeArrowheads="1"/>
          </p:cNvSpPr>
          <p:nvPr/>
        </p:nvSpPr>
        <p:spPr bwMode="auto">
          <a:xfrm>
            <a:off x="2895600" y="1981200"/>
            <a:ext cx="3276600"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35" tIns="43717" rIns="87435" bIns="43717">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lnSpc>
                <a:spcPct val="130000"/>
              </a:lnSpc>
              <a:spcBef>
                <a:spcPct val="0"/>
              </a:spcBef>
              <a:buFontTx/>
              <a:buNone/>
            </a:pPr>
            <a:r>
              <a:rPr lang="en-US" altLang="en-US" sz="3000" b="1" dirty="0">
                <a:solidFill>
                  <a:schemeClr val="hlink"/>
                </a:solidFill>
                <a:latin typeface="Verdana" panose="020B0604030504040204" pitchFamily="34" charset="0"/>
              </a:rPr>
              <a:t>Goals</a:t>
            </a:r>
          </a:p>
          <a:p>
            <a:pPr algn="ctr">
              <a:lnSpc>
                <a:spcPct val="130000"/>
              </a:lnSpc>
              <a:spcBef>
                <a:spcPct val="0"/>
              </a:spcBef>
              <a:buFontTx/>
              <a:buNone/>
            </a:pPr>
            <a:r>
              <a:rPr lang="en-US" altLang="en-US" sz="1300" b="1" dirty="0">
                <a:solidFill>
                  <a:schemeClr val="hlink"/>
                </a:solidFill>
                <a:latin typeface="Verdana" panose="020B0604030504040204" pitchFamily="34" charset="0"/>
              </a:rPr>
              <a:t>Coverage – Risk Reduction</a:t>
            </a:r>
          </a:p>
          <a:p>
            <a:pPr algn="ctr">
              <a:lnSpc>
                <a:spcPct val="130000"/>
              </a:lnSpc>
              <a:spcBef>
                <a:spcPct val="0"/>
              </a:spcBef>
              <a:buFontTx/>
              <a:buNone/>
            </a:pPr>
            <a:r>
              <a:rPr lang="en-US" altLang="en-US" sz="1300" b="1" dirty="0">
                <a:solidFill>
                  <a:schemeClr val="hlink"/>
                </a:solidFill>
                <a:latin typeface="Verdana" panose="020B0604030504040204" pitchFamily="34" charset="0"/>
              </a:rPr>
              <a:t>Empowerment – Disparity Reduction</a:t>
            </a:r>
          </a:p>
        </p:txBody>
      </p:sp>
      <p:sp>
        <p:nvSpPr>
          <p:cNvPr id="49162" name="Text Box 13"/>
          <p:cNvSpPr txBox="1">
            <a:spLocks noChangeArrowheads="1"/>
          </p:cNvSpPr>
          <p:nvPr/>
        </p:nvSpPr>
        <p:spPr bwMode="auto">
          <a:xfrm>
            <a:off x="3810000" y="1371600"/>
            <a:ext cx="129857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35" tIns="43717" rIns="87435" bIns="43717">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1500">
                <a:solidFill>
                  <a:schemeClr val="bg2"/>
                </a:solidFill>
                <a:latin typeface="Arial Black" panose="020B0A04020102020204" pitchFamily="34" charset="0"/>
              </a:rPr>
              <a:t>Vision</a:t>
            </a:r>
            <a:r>
              <a:rPr lang="en-US" altLang="en-US" sz="1500" b="1">
                <a:solidFill>
                  <a:schemeClr val="bg2"/>
                </a:solidFill>
                <a:latin typeface="Verdana" panose="020B0604030504040204" pitchFamily="34" charset="0"/>
              </a:rPr>
              <a:t> </a:t>
            </a:r>
          </a:p>
          <a:p>
            <a:pPr algn="ctr">
              <a:spcBef>
                <a:spcPct val="0"/>
              </a:spcBef>
              <a:buFontTx/>
              <a:buNone/>
            </a:pPr>
            <a:r>
              <a:rPr lang="en-US" altLang="en-US" sz="1000" b="1">
                <a:solidFill>
                  <a:schemeClr val="bg2"/>
                </a:solidFill>
                <a:latin typeface="Verdana" panose="020B0604030504040204" pitchFamily="34" charset="0"/>
              </a:rPr>
              <a:t>Improve health </a:t>
            </a:r>
          </a:p>
          <a:p>
            <a:pPr algn="ctr">
              <a:spcBef>
                <a:spcPct val="0"/>
              </a:spcBef>
              <a:buFontTx/>
              <a:buNone/>
            </a:pPr>
            <a:r>
              <a:rPr lang="en-US" altLang="en-US" sz="1000" b="1">
                <a:solidFill>
                  <a:schemeClr val="bg2"/>
                </a:solidFill>
                <a:latin typeface="Verdana" panose="020B0604030504040204" pitchFamily="34" charset="0"/>
              </a:rPr>
              <a:t>and pregnancy</a:t>
            </a:r>
          </a:p>
          <a:p>
            <a:pPr algn="ctr">
              <a:spcBef>
                <a:spcPct val="0"/>
              </a:spcBef>
              <a:buFontTx/>
              <a:buNone/>
            </a:pPr>
            <a:r>
              <a:rPr lang="en-US" altLang="en-US" sz="1000" b="1">
                <a:solidFill>
                  <a:schemeClr val="bg2"/>
                </a:solidFill>
                <a:latin typeface="Verdana" panose="020B0604030504040204" pitchFamily="34" charset="0"/>
              </a:rPr>
              <a:t>outcomes</a:t>
            </a:r>
          </a:p>
        </p:txBody>
      </p:sp>
      <p:sp>
        <p:nvSpPr>
          <p:cNvPr id="49163" name="AutoShape 15">
            <a:hlinkClick r:id="" action="ppaction://hlinkshowjump?jump=nextslide"/>
          </p:cNvPr>
          <p:cNvSpPr>
            <a:spLocks noChangeArrowheads="1"/>
          </p:cNvSpPr>
          <p:nvPr/>
        </p:nvSpPr>
        <p:spPr bwMode="auto">
          <a:xfrm>
            <a:off x="8001000" y="60198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1800">
                <a:solidFill>
                  <a:srgbClr val="3333CC"/>
                </a:solidFill>
                <a:latin typeface="Garamond" panose="02020404030301010803" pitchFamily="18" charset="0"/>
              </a:rPr>
              <a:t>Next</a:t>
            </a:r>
          </a:p>
        </p:txBody>
      </p:sp>
      <p:sp>
        <p:nvSpPr>
          <p:cNvPr id="2" name="Title 1"/>
          <p:cNvSpPr>
            <a:spLocks noGrp="1"/>
          </p:cNvSpPr>
          <p:nvPr>
            <p:ph type="title"/>
          </p:nvPr>
        </p:nvSpPr>
        <p:spPr>
          <a:xfrm>
            <a:off x="582748" y="-16529"/>
            <a:ext cx="7989752" cy="1083329"/>
          </a:xfrm>
        </p:spPr>
        <p:txBody>
          <a:bodyPr/>
          <a:lstStyle/>
          <a:p>
            <a:r>
              <a:rPr lang="en-US" dirty="0"/>
              <a:t>CDC Preconception Care </a:t>
            </a:r>
            <a:r>
              <a:rPr lang="en-US" dirty="0" smtClean="0"/>
              <a:t>Framework</a:t>
            </a:r>
            <a:endParaRPr lang="en-US" dirty="0"/>
          </a:p>
        </p:txBody>
      </p:sp>
    </p:spTree>
    <p:extLst>
      <p:ext uri="{BB962C8B-B14F-4D97-AF65-F5344CB8AC3E}">
        <p14:creationId xmlns:p14="http://schemas.microsoft.com/office/powerpoint/2010/main" val="34337762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0179" name="Content Placeholder 2"/>
          <p:cNvSpPr>
            <a:spLocks noGrp="1"/>
          </p:cNvSpPr>
          <p:nvPr>
            <p:ph idx="1"/>
          </p:nvPr>
        </p:nvSpPr>
        <p:spPr/>
        <p:txBody>
          <a:bodyPr>
            <a:normAutofit/>
          </a:bodyPr>
          <a:lstStyle/>
          <a:p>
            <a:r>
              <a:rPr lang="en-US" altLang="en-US" sz="3200" dirty="0" smtClean="0"/>
              <a:t>The Preconception Health and Health Care Initiative evolved to implement the framework.  The steering committee for the initiative is comprised of individuals representing government agencies, professional organizations and advocacy groups.</a:t>
            </a:r>
          </a:p>
        </p:txBody>
      </p:sp>
      <p:sp>
        <p:nvSpPr>
          <p:cNvPr id="50181" name="AutoShape 5">
            <a:hlinkClick r:id="" action="ppaction://hlinkshowjump?jump=nextslide"/>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solidFill>
                  <a:srgbClr val="3333CC"/>
                </a:solidFill>
                <a:latin typeface="Garamond" panose="02020404030301010803" pitchFamily="18" charset="0"/>
              </a:rPr>
              <a:t>Next</a:t>
            </a:r>
          </a:p>
        </p:txBody>
      </p:sp>
    </p:spTree>
    <p:extLst>
      <p:ext uri="{BB962C8B-B14F-4D97-AF65-F5344CB8AC3E}">
        <p14:creationId xmlns:p14="http://schemas.microsoft.com/office/powerpoint/2010/main" val="33031902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The Steering Committee Divided into Five Workgroups:</a:t>
            </a:r>
          </a:p>
        </p:txBody>
      </p:sp>
      <p:sp>
        <p:nvSpPr>
          <p:cNvPr id="51203" name="Content Placeholder 2"/>
          <p:cNvSpPr>
            <a:spLocks noGrp="1"/>
          </p:cNvSpPr>
          <p:nvPr>
            <p:ph idx="1"/>
          </p:nvPr>
        </p:nvSpPr>
        <p:spPr/>
        <p:txBody>
          <a:bodyPr>
            <a:normAutofit/>
          </a:bodyPr>
          <a:lstStyle/>
          <a:p>
            <a:r>
              <a:rPr lang="en-US" altLang="en-US" sz="3200" dirty="0" smtClean="0"/>
              <a:t>Clinical</a:t>
            </a:r>
          </a:p>
          <a:p>
            <a:r>
              <a:rPr lang="en-US" altLang="en-US" sz="3200" dirty="0" smtClean="0"/>
              <a:t>Consumer</a:t>
            </a:r>
          </a:p>
          <a:p>
            <a:r>
              <a:rPr lang="en-US" altLang="en-US" sz="3200" dirty="0" smtClean="0"/>
              <a:t>Public Health</a:t>
            </a:r>
          </a:p>
          <a:p>
            <a:r>
              <a:rPr lang="en-US" altLang="en-US" sz="3200" dirty="0" smtClean="0"/>
              <a:t>Public Policy</a:t>
            </a:r>
          </a:p>
          <a:p>
            <a:r>
              <a:rPr lang="en-US" altLang="en-US" sz="3200" dirty="0" smtClean="0"/>
              <a:t>Data and Surveillance</a:t>
            </a:r>
          </a:p>
        </p:txBody>
      </p:sp>
      <p:sp>
        <p:nvSpPr>
          <p:cNvPr id="51209" name="AutoShape 5">
            <a:hlinkClick r:id="" action="ppaction://hlinkshowjump?jump=nextslide"/>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solidFill>
                  <a:srgbClr val="3333CC"/>
                </a:solidFill>
                <a:latin typeface="Garamond" panose="02020404030301010803" pitchFamily="18" charset="0"/>
              </a:rPr>
              <a:t>Next</a:t>
            </a:r>
          </a:p>
        </p:txBody>
      </p:sp>
    </p:spTree>
    <p:extLst>
      <p:ext uri="{BB962C8B-B14F-4D97-AF65-F5344CB8AC3E}">
        <p14:creationId xmlns:p14="http://schemas.microsoft.com/office/powerpoint/2010/main" val="2872484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 Fully benefit from this CME Opportunity Follow these Simple Steps:</a:t>
            </a:r>
            <a:endParaRPr lang="en-US" dirty="0"/>
          </a:p>
        </p:txBody>
      </p:sp>
      <p:sp>
        <p:nvSpPr>
          <p:cNvPr id="3" name="Content Placeholder 2"/>
          <p:cNvSpPr>
            <a:spLocks noGrp="1"/>
          </p:cNvSpPr>
          <p:nvPr>
            <p:ph idx="1"/>
          </p:nvPr>
        </p:nvSpPr>
        <p:spPr/>
        <p:txBody>
          <a:bodyPr>
            <a:normAutofit/>
          </a:bodyPr>
          <a:lstStyle/>
          <a:p>
            <a:r>
              <a:rPr lang="en-US" sz="2400" dirty="0" smtClean="0"/>
              <a:t>Download file to PC (this will allow you to review content as you have time);</a:t>
            </a:r>
          </a:p>
          <a:p>
            <a:r>
              <a:rPr lang="en-US" sz="2400" dirty="0" smtClean="0"/>
              <a:t>You will need to view the power point presentation in slide show mode for the features and links to work;</a:t>
            </a:r>
          </a:p>
          <a:p>
            <a:r>
              <a:rPr lang="en-US" sz="2400" dirty="0" smtClean="0"/>
              <a:t>Where they appear, use the arrows at the bottom of slides to advance through the content;</a:t>
            </a:r>
          </a:p>
          <a:p>
            <a:r>
              <a:rPr lang="en-US" sz="2400" dirty="0" smtClean="0"/>
              <a:t>At the conclusion of the content there will be instructions and a link for obtaining your Category 1 CME.</a:t>
            </a:r>
            <a:endParaRPr lang="en-US" sz="2400" dirty="0"/>
          </a:p>
        </p:txBody>
      </p:sp>
    </p:spTree>
    <p:extLst>
      <p:ext uri="{BB962C8B-B14F-4D97-AF65-F5344CB8AC3E}">
        <p14:creationId xmlns:p14="http://schemas.microsoft.com/office/powerpoint/2010/main" val="14846506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The 2010’s</a:t>
            </a:r>
          </a:p>
        </p:txBody>
      </p:sp>
      <p:sp>
        <p:nvSpPr>
          <p:cNvPr id="52227" name="Content Placeholder 2"/>
          <p:cNvSpPr>
            <a:spLocks noGrp="1"/>
          </p:cNvSpPr>
          <p:nvPr>
            <p:ph idx="1"/>
          </p:nvPr>
        </p:nvSpPr>
        <p:spPr/>
        <p:txBody>
          <a:bodyPr>
            <a:normAutofit/>
          </a:bodyPr>
          <a:lstStyle/>
          <a:p>
            <a:r>
              <a:rPr lang="en-US" altLang="en-US" sz="3200" dirty="0" smtClean="0"/>
              <a:t>The five workgroups have implemented many strategies to advance preconception health promotion.  Some of the efforts of the clinical and consumer workgroups are described in this module; the public policy group has worked to integrate preconception strategies into the Affordable Care Act.</a:t>
            </a:r>
          </a:p>
        </p:txBody>
      </p:sp>
      <p:sp>
        <p:nvSpPr>
          <p:cNvPr id="52228" name="AutoShape 5">
            <a:hlinkClick r:id="" action="ppaction://hlinkshowjump?jump=nextslide"/>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solidFill>
                  <a:srgbClr val="3333CC"/>
                </a:solidFill>
                <a:latin typeface="Garamond" panose="02020404030301010803" pitchFamily="18" charset="0"/>
              </a:rPr>
              <a:t>Next</a:t>
            </a:r>
          </a:p>
        </p:txBody>
      </p:sp>
    </p:spTree>
    <p:extLst>
      <p:ext uri="{BB962C8B-B14F-4D97-AF65-F5344CB8AC3E}">
        <p14:creationId xmlns:p14="http://schemas.microsoft.com/office/powerpoint/2010/main" val="8580958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Healthy People 2020</a:t>
            </a:r>
          </a:p>
        </p:txBody>
      </p:sp>
      <p:sp>
        <p:nvSpPr>
          <p:cNvPr id="54275" name="Content Placeholder 2"/>
          <p:cNvSpPr>
            <a:spLocks noGrp="1"/>
          </p:cNvSpPr>
          <p:nvPr>
            <p:ph idx="1"/>
          </p:nvPr>
        </p:nvSpPr>
        <p:spPr/>
        <p:txBody>
          <a:bodyPr/>
          <a:lstStyle/>
          <a:p>
            <a:r>
              <a:rPr lang="en-US" sz="3200" dirty="0" smtClean="0"/>
              <a:t>Healthy People 2020, which outlines  health objectives for the nation, speaks specifically to preconception wellness.    Click </a:t>
            </a:r>
            <a:r>
              <a:rPr lang="en-US" sz="3200" dirty="0" smtClean="0">
                <a:hlinkClick r:id="rId2"/>
              </a:rPr>
              <a:t>here</a:t>
            </a:r>
            <a:r>
              <a:rPr lang="en-US" sz="3200" dirty="0" smtClean="0"/>
              <a:t> to read the details and scroll down to objectives MICH-14 through MICH 17. 	</a:t>
            </a:r>
          </a:p>
          <a:p>
            <a:endParaRPr lang="en-US" dirty="0" smtClean="0"/>
          </a:p>
        </p:txBody>
      </p:sp>
      <p:sp>
        <p:nvSpPr>
          <p:cNvPr id="53252" name="AutoShape 5">
            <a:hlinkClick r:id="" action="ppaction://hlinkshowjump?jump=nextslide"/>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solidFill>
                  <a:srgbClr val="3333CC"/>
                </a:solidFill>
                <a:latin typeface="Garamond" panose="02020404030301010803" pitchFamily="18" charset="0"/>
                <a:hlinkClick r:id="rId3" action="ppaction://hlinksldjump"/>
              </a:rPr>
              <a:t>Next</a:t>
            </a:r>
            <a:endParaRPr lang="en-US" altLang="en-US" sz="1800">
              <a:solidFill>
                <a:srgbClr val="3333CC"/>
              </a:solidFill>
              <a:latin typeface="Garamond" panose="02020404030301010803" pitchFamily="18" charset="0"/>
            </a:endParaRPr>
          </a:p>
        </p:txBody>
      </p:sp>
    </p:spTree>
    <p:extLst>
      <p:ext uri="{BB962C8B-B14F-4D97-AF65-F5344CB8AC3E}">
        <p14:creationId xmlns:p14="http://schemas.microsoft.com/office/powerpoint/2010/main" val="10382257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The 2010’s</a:t>
            </a:r>
          </a:p>
        </p:txBody>
      </p:sp>
      <p:sp>
        <p:nvSpPr>
          <p:cNvPr id="54275" name="Content Placeholder 2"/>
          <p:cNvSpPr>
            <a:spLocks noGrp="1"/>
          </p:cNvSpPr>
          <p:nvPr>
            <p:ph idx="1"/>
          </p:nvPr>
        </p:nvSpPr>
        <p:spPr/>
        <p:txBody>
          <a:bodyPr>
            <a:normAutofit/>
          </a:bodyPr>
          <a:lstStyle/>
          <a:p>
            <a:r>
              <a:rPr lang="en-US" altLang="en-US" sz="3200" dirty="0" smtClean="0"/>
              <a:t>In 2012 a new strategic plan was created by the PCHHC Steering Committee.  To access the plan, click </a:t>
            </a:r>
            <a:r>
              <a:rPr lang="en-US" altLang="en-US" sz="3200" dirty="0" smtClean="0">
                <a:hlinkClick r:id="rId2"/>
              </a:rPr>
              <a:t>here</a:t>
            </a:r>
            <a:r>
              <a:rPr lang="en-US" altLang="en-US" sz="3200" dirty="0" smtClean="0"/>
              <a:t>.</a:t>
            </a:r>
          </a:p>
        </p:txBody>
      </p:sp>
      <p:sp>
        <p:nvSpPr>
          <p:cNvPr id="54276" name="AutoShape 5">
            <a:hlinkClick r:id="" action="ppaction://hlinkshowjump?jump=nextslide"/>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solidFill>
                  <a:srgbClr val="3333CC"/>
                </a:solidFill>
                <a:latin typeface="Garamond" panose="02020404030301010803" pitchFamily="18" charset="0"/>
              </a:rPr>
              <a:t>Next</a:t>
            </a:r>
          </a:p>
        </p:txBody>
      </p:sp>
    </p:spTree>
    <p:extLst>
      <p:ext uri="{BB962C8B-B14F-4D97-AF65-F5344CB8AC3E}">
        <p14:creationId xmlns:p14="http://schemas.microsoft.com/office/powerpoint/2010/main" val="25801838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nvPr>
        </p:nvSpPr>
        <p:spPr/>
        <p:txBody>
          <a:bodyPr/>
          <a:lstStyle/>
          <a:p>
            <a:r>
              <a:rPr lang="en-US" altLang="en-US" smtClean="0"/>
              <a:t>What Is Preconception Care in the Clinical Setting?</a:t>
            </a:r>
          </a:p>
        </p:txBody>
      </p:sp>
      <p:sp>
        <p:nvSpPr>
          <p:cNvPr id="55299" name="Rectangle 3"/>
          <p:cNvSpPr>
            <a:spLocks noGrp="1" noChangeArrowheads="1"/>
          </p:cNvSpPr>
          <p:nvPr>
            <p:ph idx="1"/>
          </p:nvPr>
        </p:nvSpPr>
        <p:spPr/>
        <p:txBody>
          <a:bodyPr>
            <a:normAutofit/>
          </a:bodyPr>
          <a:lstStyle/>
          <a:p>
            <a:r>
              <a:rPr lang="en-US" altLang="en-US" sz="3600" dirty="0" smtClean="0"/>
              <a:t>Giving protection</a:t>
            </a:r>
          </a:p>
          <a:p>
            <a:r>
              <a:rPr lang="en-US" altLang="en-US" sz="3600" dirty="0" smtClean="0"/>
              <a:t>Managing conditions</a:t>
            </a:r>
          </a:p>
          <a:p>
            <a:r>
              <a:rPr lang="en-US" altLang="en-US" sz="3600" dirty="0" smtClean="0"/>
              <a:t>Avoiding exposures known to be teratogenic or otherwise harmful</a:t>
            </a:r>
          </a:p>
        </p:txBody>
      </p:sp>
      <p:sp>
        <p:nvSpPr>
          <p:cNvPr id="55300" name="AutoShape 5">
            <a:hlinkClick r:id="" action="ppaction://hlinkshowjump?jump=nextslide"/>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solidFill>
                  <a:srgbClr val="3333CC"/>
                </a:solidFill>
                <a:latin typeface="Garamond" panose="02020404030301010803" pitchFamily="18" charset="0"/>
              </a:rPr>
              <a:t>Next</a:t>
            </a:r>
          </a:p>
        </p:txBody>
      </p:sp>
    </p:spTree>
    <p:extLst>
      <p:ext uri="{BB962C8B-B14F-4D97-AF65-F5344CB8AC3E}">
        <p14:creationId xmlns:p14="http://schemas.microsoft.com/office/powerpoint/2010/main" val="17226941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p:cNvSpPr>
            <a:spLocks noGrp="1" noChangeArrowheads="1"/>
          </p:cNvSpPr>
          <p:nvPr>
            <p:ph type="title"/>
          </p:nvPr>
        </p:nvSpPr>
        <p:spPr/>
        <p:txBody>
          <a:bodyPr/>
          <a:lstStyle/>
          <a:p>
            <a:r>
              <a:rPr lang="en-US" altLang="en-US" smtClean="0"/>
              <a:t>Giving Protection</a:t>
            </a:r>
          </a:p>
        </p:txBody>
      </p:sp>
      <p:sp>
        <p:nvSpPr>
          <p:cNvPr id="56323" name="Rectangle 3"/>
          <p:cNvSpPr>
            <a:spLocks noGrp="1" noChangeArrowheads="1"/>
          </p:cNvSpPr>
          <p:nvPr>
            <p:ph idx="1"/>
          </p:nvPr>
        </p:nvSpPr>
        <p:spPr/>
        <p:txBody>
          <a:bodyPr>
            <a:noAutofit/>
          </a:bodyPr>
          <a:lstStyle/>
          <a:p>
            <a:r>
              <a:rPr lang="en-US" altLang="en-US" sz="3200" dirty="0" smtClean="0"/>
              <a:t>Examples of giving protection:</a:t>
            </a:r>
          </a:p>
          <a:p>
            <a:pPr lvl="1"/>
            <a:r>
              <a:rPr lang="en-US" altLang="en-US" sz="2800" dirty="0" smtClean="0"/>
              <a:t>Folic acid supplementation to protect against neural tube defects and other congenital anomalies</a:t>
            </a:r>
          </a:p>
          <a:p>
            <a:pPr lvl="1"/>
            <a:r>
              <a:rPr lang="en-US" altLang="en-US" sz="2800" dirty="0" smtClean="0"/>
              <a:t>Examples of immunizations against infectious diseases that can impact pregnancy outcomes:</a:t>
            </a:r>
          </a:p>
          <a:p>
            <a:pPr lvl="3"/>
            <a:r>
              <a:rPr lang="en-US" altLang="en-US" sz="2000" dirty="0" smtClean="0"/>
              <a:t>Rubella</a:t>
            </a:r>
          </a:p>
          <a:p>
            <a:pPr lvl="3"/>
            <a:r>
              <a:rPr lang="en-US" altLang="en-US" sz="2000" dirty="0" smtClean="0"/>
              <a:t>Varicella</a:t>
            </a:r>
          </a:p>
          <a:p>
            <a:pPr lvl="3"/>
            <a:r>
              <a:rPr lang="en-US" altLang="en-US" sz="2000" dirty="0" smtClean="0"/>
              <a:t>Hepatitis B</a:t>
            </a:r>
          </a:p>
        </p:txBody>
      </p:sp>
      <p:sp>
        <p:nvSpPr>
          <p:cNvPr id="56324" name="AutoShape 5">
            <a:hlinkClick r:id="" action="ppaction://hlinkshowjump?jump=nextslide"/>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solidFill>
                  <a:srgbClr val="3333CC"/>
                </a:solidFill>
                <a:latin typeface="Garamond" panose="02020404030301010803" pitchFamily="18" charset="0"/>
              </a:rPr>
              <a:t>Next</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25" y="4851020"/>
            <a:ext cx="2441575" cy="162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45691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nvPr>
        </p:nvSpPr>
        <p:spPr/>
        <p:txBody>
          <a:bodyPr/>
          <a:lstStyle/>
          <a:p>
            <a:r>
              <a:rPr lang="en-US" altLang="en-US" smtClean="0"/>
              <a:t>Managing Conditions</a:t>
            </a:r>
          </a:p>
        </p:txBody>
      </p:sp>
      <p:sp>
        <p:nvSpPr>
          <p:cNvPr id="57347" name="Rectangle 3"/>
          <p:cNvSpPr>
            <a:spLocks noGrp="1" noChangeArrowheads="1"/>
          </p:cNvSpPr>
          <p:nvPr>
            <p:ph idx="1"/>
          </p:nvPr>
        </p:nvSpPr>
        <p:spPr/>
        <p:txBody>
          <a:bodyPr>
            <a:normAutofit/>
          </a:bodyPr>
          <a:lstStyle/>
          <a:p>
            <a:r>
              <a:rPr lang="en-US" altLang="en-US" sz="2800" dirty="0" smtClean="0"/>
              <a:t>Examples of conditions known to be detrimental to reproductive outcomes if in poor control before conception:</a:t>
            </a:r>
          </a:p>
          <a:p>
            <a:pPr lvl="2"/>
            <a:r>
              <a:rPr lang="en-US" altLang="en-US" sz="2000" dirty="0" smtClean="0"/>
              <a:t>Diabetes</a:t>
            </a:r>
          </a:p>
          <a:p>
            <a:pPr lvl="2"/>
            <a:r>
              <a:rPr lang="en-US" altLang="en-US" sz="2000" dirty="0" smtClean="0"/>
              <a:t>Maternal PKU</a:t>
            </a:r>
          </a:p>
          <a:p>
            <a:pPr lvl="2"/>
            <a:r>
              <a:rPr lang="en-US" altLang="en-US" sz="2000" dirty="0" smtClean="0"/>
              <a:t>Obesity</a:t>
            </a:r>
          </a:p>
          <a:p>
            <a:pPr lvl="2"/>
            <a:r>
              <a:rPr lang="en-US" altLang="en-US" sz="2000" dirty="0" smtClean="0"/>
              <a:t>Hypothyroidism</a:t>
            </a:r>
          </a:p>
          <a:p>
            <a:pPr lvl="2"/>
            <a:r>
              <a:rPr lang="en-US" altLang="en-US" sz="2000" dirty="0" smtClean="0"/>
              <a:t>Sexually transmitted infections</a:t>
            </a:r>
          </a:p>
          <a:p>
            <a:pPr lvl="1"/>
            <a:endParaRPr lang="en-US" altLang="en-US" sz="1800" dirty="0" smtClean="0"/>
          </a:p>
        </p:txBody>
      </p:sp>
      <p:sp>
        <p:nvSpPr>
          <p:cNvPr id="57348" name="AutoShape 5">
            <a:hlinkClick r:id="" action="ppaction://hlinkshowjump?jump=nextslide"/>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solidFill>
                  <a:srgbClr val="3333CC"/>
                </a:solidFill>
                <a:latin typeface="Garamond" panose="02020404030301010803" pitchFamily="18" charset="0"/>
              </a:rPr>
              <a:t>Next</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7113" y="3157538"/>
            <a:ext cx="297497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15497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ChangeArrowheads="1"/>
          </p:cNvSpPr>
          <p:nvPr>
            <p:ph type="title"/>
          </p:nvPr>
        </p:nvSpPr>
        <p:spPr/>
        <p:txBody>
          <a:bodyPr/>
          <a:lstStyle/>
          <a:p>
            <a:r>
              <a:rPr lang="en-US" altLang="en-US" smtClean="0"/>
              <a:t>Avoiding Exposures</a:t>
            </a:r>
          </a:p>
        </p:txBody>
      </p:sp>
      <p:sp>
        <p:nvSpPr>
          <p:cNvPr id="58371" name="Rectangle 3"/>
          <p:cNvSpPr>
            <a:spLocks noGrp="1" noChangeArrowheads="1"/>
          </p:cNvSpPr>
          <p:nvPr>
            <p:ph idx="1"/>
          </p:nvPr>
        </p:nvSpPr>
        <p:spPr/>
        <p:txBody>
          <a:bodyPr>
            <a:noAutofit/>
          </a:bodyPr>
          <a:lstStyle/>
          <a:p>
            <a:r>
              <a:rPr lang="en-US" altLang="en-US" sz="2800" dirty="0" smtClean="0"/>
              <a:t>Examples of exposures known to be teratogenic or otherwise harmful in early pregnancy:</a:t>
            </a:r>
          </a:p>
          <a:p>
            <a:pPr lvl="1"/>
            <a:r>
              <a:rPr lang="en-US" altLang="en-US" sz="2400" dirty="0" smtClean="0"/>
              <a:t>Medications:</a:t>
            </a:r>
          </a:p>
          <a:p>
            <a:pPr lvl="2"/>
            <a:r>
              <a:rPr lang="en-US" altLang="en-US" sz="2000" dirty="0" smtClean="0"/>
              <a:t>Many </a:t>
            </a:r>
            <a:r>
              <a:rPr lang="en-US" altLang="en-US" sz="2000" dirty="0" err="1" smtClean="0"/>
              <a:t>antiseizure</a:t>
            </a:r>
            <a:r>
              <a:rPr lang="en-US" altLang="en-US" sz="2000" dirty="0" smtClean="0"/>
              <a:t> medications</a:t>
            </a:r>
          </a:p>
          <a:p>
            <a:pPr lvl="2"/>
            <a:r>
              <a:rPr lang="en-US" altLang="en-US" sz="2000" dirty="0" smtClean="0"/>
              <a:t>Oral anticoagulants</a:t>
            </a:r>
          </a:p>
          <a:p>
            <a:pPr lvl="2"/>
            <a:r>
              <a:rPr lang="en-US" altLang="en-US" sz="2000" dirty="0" smtClean="0"/>
              <a:t>Accutane</a:t>
            </a:r>
          </a:p>
          <a:p>
            <a:pPr lvl="2"/>
            <a:r>
              <a:rPr lang="en-US" altLang="en-US" sz="2000" dirty="0" smtClean="0"/>
              <a:t>Others</a:t>
            </a:r>
          </a:p>
          <a:p>
            <a:pPr lvl="1"/>
            <a:r>
              <a:rPr lang="en-US" altLang="en-US" sz="2400" dirty="0" smtClean="0"/>
              <a:t>Alcohol</a:t>
            </a:r>
          </a:p>
          <a:p>
            <a:pPr lvl="1"/>
            <a:r>
              <a:rPr lang="en-US" altLang="en-US" sz="2400" dirty="0" smtClean="0"/>
              <a:t>Tobacco</a:t>
            </a:r>
          </a:p>
        </p:txBody>
      </p:sp>
      <p:sp>
        <p:nvSpPr>
          <p:cNvPr id="58372" name="AutoShape 5">
            <a:hlinkClick r:id="" action="ppaction://hlinkshowjump?jump=nextslide"/>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solidFill>
                  <a:srgbClr val="3333CC"/>
                </a:solidFill>
                <a:latin typeface="Garamond" panose="02020404030301010803" pitchFamily="18" charset="0"/>
              </a:rPr>
              <a:t>Next</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1075" y="2913857"/>
            <a:ext cx="3352800" cy="326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48173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80" name="Rectangle 4"/>
          <p:cNvSpPr>
            <a:spLocks noChangeArrowheads="1"/>
          </p:cNvSpPr>
          <p:nvPr/>
        </p:nvSpPr>
        <p:spPr bwMode="auto">
          <a:xfrm>
            <a:off x="685800" y="609600"/>
            <a:ext cx="7772400" cy="2460625"/>
          </a:xfrm>
          <a:prstGeom prst="rect">
            <a:avLst/>
          </a:prstGeom>
          <a:noFill/>
          <a:ln w="12700">
            <a:noFill/>
            <a:miter lim="800000"/>
            <a:headEnd/>
            <a:tailEnd/>
          </a:ln>
          <a:effectLst/>
        </p:spPr>
        <p:txBody>
          <a:bodyPr lIns="90488" tIns="44450" rIns="90488" bIns="44450"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endParaRPr lang="en-US" altLang="en-US" sz="4000" b="1" dirty="0" smtClean="0">
              <a:solidFill>
                <a:srgbClr val="3333FF"/>
              </a:solidFill>
              <a:effectLst>
                <a:outerShdw blurRad="38100" dist="38100" dir="2700000" algn="tl">
                  <a:srgbClr val="C0C0C0"/>
                </a:outerShdw>
              </a:effectLst>
              <a:latin typeface="Arial" pitchFamily="34" charset="0"/>
            </a:endParaRPr>
          </a:p>
        </p:txBody>
      </p:sp>
      <p:sp>
        <p:nvSpPr>
          <p:cNvPr id="59395" name="Rectangle 5"/>
          <p:cNvSpPr>
            <a:spLocks noChangeArrowheads="1"/>
          </p:cNvSpPr>
          <p:nvPr/>
        </p:nvSpPr>
        <p:spPr bwMode="auto">
          <a:xfrm>
            <a:off x="1371600" y="3657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buFontTx/>
              <a:buNone/>
            </a:pPr>
            <a:endParaRPr lang="en-US" altLang="en-US" sz="2400" dirty="0">
              <a:solidFill>
                <a:srgbClr val="3333FF"/>
              </a:solidFill>
            </a:endParaRPr>
          </a:p>
        </p:txBody>
      </p:sp>
      <p:sp>
        <p:nvSpPr>
          <p:cNvPr id="59396" name="AutoShape 6">
            <a:hlinkClick r:id="" action="ppaction://hlinkshowjump?jump=nextslide"/>
          </p:cNvPr>
          <p:cNvSpPr>
            <a:spLocks noChangeArrowheads="1"/>
          </p:cNvSpPr>
          <p:nvPr/>
        </p:nvSpPr>
        <p:spPr bwMode="auto">
          <a:xfrm>
            <a:off x="78486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1800">
                <a:solidFill>
                  <a:srgbClr val="3333CC"/>
                </a:solidFill>
                <a:latin typeface="Garamond" panose="02020404030301010803" pitchFamily="18" charset="0"/>
              </a:rPr>
              <a:t>Next</a:t>
            </a:r>
          </a:p>
        </p:txBody>
      </p:sp>
      <p:sp>
        <p:nvSpPr>
          <p:cNvPr id="2" name="Title 1"/>
          <p:cNvSpPr>
            <a:spLocks noGrp="1"/>
          </p:cNvSpPr>
          <p:nvPr>
            <p:ph type="title"/>
          </p:nvPr>
        </p:nvSpPr>
        <p:spPr/>
        <p:txBody>
          <a:bodyPr>
            <a:normAutofit fontScale="90000"/>
          </a:bodyPr>
          <a:lstStyle/>
          <a:p>
            <a:r>
              <a:rPr lang="en-US" dirty="0"/>
              <a:t>Clinicians may well reflect: </a:t>
            </a:r>
            <a:br>
              <a:rPr lang="en-US" dirty="0"/>
            </a:br>
            <a:r>
              <a:rPr lang="en-US" dirty="0"/>
              <a:t>“Some of these topics are already covered in my routine well woman care—what’s the difference</a:t>
            </a:r>
            <a:r>
              <a:rPr lang="en-US" dirty="0" smtClean="0"/>
              <a:t>?”</a:t>
            </a:r>
            <a:endParaRPr lang="en-US" dirty="0"/>
          </a:p>
        </p:txBody>
      </p:sp>
      <p:sp>
        <p:nvSpPr>
          <p:cNvPr id="3" name="Content Placeholder 2"/>
          <p:cNvSpPr>
            <a:spLocks noGrp="1"/>
          </p:cNvSpPr>
          <p:nvPr>
            <p:ph idx="1"/>
          </p:nvPr>
        </p:nvSpPr>
        <p:spPr>
          <a:xfrm>
            <a:off x="452647" y="1945824"/>
            <a:ext cx="8238706" cy="4077149"/>
          </a:xfrm>
        </p:spPr>
        <p:txBody>
          <a:bodyPr/>
          <a:lstStyle/>
          <a:p>
            <a:r>
              <a:rPr lang="en-US" sz="2800" dirty="0"/>
              <a:t>Indeed, comprehensive well woman care is preconception care for women who may become pregnant.  Some women may need more than routine well woman care but no woman needs less.</a:t>
            </a:r>
          </a:p>
          <a:p>
            <a:endParaRPr lang="en-US" dirty="0"/>
          </a:p>
        </p:txBody>
      </p:sp>
    </p:spTree>
    <p:extLst>
      <p:ext uri="{BB962C8B-B14F-4D97-AF65-F5344CB8AC3E}">
        <p14:creationId xmlns:p14="http://schemas.microsoft.com/office/powerpoint/2010/main" val="40748496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8" name="Rectangle 4"/>
          <p:cNvSpPr>
            <a:spLocks noChangeArrowheads="1"/>
          </p:cNvSpPr>
          <p:nvPr/>
        </p:nvSpPr>
        <p:spPr bwMode="auto">
          <a:xfrm>
            <a:off x="685800" y="1524000"/>
            <a:ext cx="7772400" cy="1143000"/>
          </a:xfrm>
          <a:prstGeom prst="rect">
            <a:avLst/>
          </a:prstGeom>
          <a:noFill/>
          <a:ln w="12700">
            <a:noFill/>
            <a:miter lim="800000"/>
            <a:headEnd/>
            <a:tailEnd/>
          </a:ln>
          <a:effectLst/>
        </p:spPr>
        <p:txBody>
          <a:bodyPr lIns="90488" tIns="44450" rIns="90488" bIns="44450"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endParaRPr lang="en-US" altLang="en-US" sz="4400" b="1" dirty="0" smtClean="0">
              <a:solidFill>
                <a:srgbClr val="3333FF"/>
              </a:solidFill>
              <a:effectLst>
                <a:outerShdw blurRad="38100" dist="38100" dir="2700000" algn="tl">
                  <a:srgbClr val="C0C0C0"/>
                </a:outerShdw>
              </a:effectLst>
              <a:latin typeface="Arial" pitchFamily="34" charset="0"/>
            </a:endParaRPr>
          </a:p>
        </p:txBody>
      </p:sp>
      <p:sp>
        <p:nvSpPr>
          <p:cNvPr id="60419" name="Rectangle 7"/>
          <p:cNvSpPr>
            <a:spLocks noChangeArrowheads="1"/>
          </p:cNvSpPr>
          <p:nvPr/>
        </p:nvSpPr>
        <p:spPr bwMode="auto">
          <a:xfrm>
            <a:off x="685800" y="4267200"/>
            <a:ext cx="7772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buFontTx/>
              <a:buNone/>
            </a:pPr>
            <a:endParaRPr lang="en-US" altLang="en-US" sz="2800" dirty="0">
              <a:solidFill>
                <a:srgbClr val="3333FF"/>
              </a:solidFill>
            </a:endParaRPr>
          </a:p>
        </p:txBody>
      </p:sp>
      <p:sp>
        <p:nvSpPr>
          <p:cNvPr id="60420" name="AutoShape 8">
            <a:hlinkClick r:id="" action="ppaction://hlinkshowjump?jump=nextslide"/>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1800">
                <a:solidFill>
                  <a:srgbClr val="3333CC"/>
                </a:solidFill>
                <a:latin typeface="Garamond" panose="02020404030301010803" pitchFamily="18" charset="0"/>
              </a:rPr>
              <a:t>Next</a:t>
            </a:r>
          </a:p>
        </p:txBody>
      </p:sp>
      <p:sp>
        <p:nvSpPr>
          <p:cNvPr id="2" name="Title 1"/>
          <p:cNvSpPr>
            <a:spLocks noGrp="1"/>
          </p:cNvSpPr>
          <p:nvPr>
            <p:ph type="title"/>
          </p:nvPr>
        </p:nvSpPr>
        <p:spPr/>
        <p:txBody>
          <a:bodyPr>
            <a:normAutofit fontScale="90000"/>
          </a:bodyPr>
          <a:lstStyle/>
          <a:p>
            <a:r>
              <a:rPr lang="en-US" dirty="0"/>
              <a:t>Examining the  </a:t>
            </a:r>
            <a:br>
              <a:rPr lang="en-US" dirty="0"/>
            </a:br>
            <a:r>
              <a:rPr lang="en-US" dirty="0"/>
              <a:t>Link between Promoting Women’s Health and Promoting Preconception </a:t>
            </a:r>
            <a:r>
              <a:rPr lang="en-US" dirty="0" smtClean="0"/>
              <a:t>Wellness</a:t>
            </a:r>
            <a:endParaRPr lang="en-US" dirty="0"/>
          </a:p>
        </p:txBody>
      </p:sp>
      <p:sp>
        <p:nvSpPr>
          <p:cNvPr id="3" name="Content Placeholder 2"/>
          <p:cNvSpPr>
            <a:spLocks noGrp="1"/>
          </p:cNvSpPr>
          <p:nvPr>
            <p:ph idx="1"/>
          </p:nvPr>
        </p:nvSpPr>
        <p:spPr>
          <a:xfrm>
            <a:off x="452647" y="1866451"/>
            <a:ext cx="8238706" cy="4077149"/>
          </a:xfrm>
        </p:spPr>
        <p:txBody>
          <a:bodyPr/>
          <a:lstStyle/>
          <a:p>
            <a:r>
              <a:rPr lang="en-US" sz="2800" dirty="0"/>
              <a:t>Major threats to women’s health are also major threats to reproductive outcomes.</a:t>
            </a:r>
          </a:p>
          <a:p>
            <a:pPr marL="0" indent="0">
              <a:buNone/>
            </a:pPr>
            <a:endParaRPr lang="en-US" dirty="0"/>
          </a:p>
        </p:txBody>
      </p:sp>
    </p:spTree>
    <p:extLst>
      <p:ext uri="{BB962C8B-B14F-4D97-AF65-F5344CB8AC3E}">
        <p14:creationId xmlns:p14="http://schemas.microsoft.com/office/powerpoint/2010/main" val="14120411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2"/>
          <p:cNvSpPr>
            <a:spLocks noGrp="1" noChangeArrowheads="1"/>
          </p:cNvSpPr>
          <p:nvPr>
            <p:ph type="title"/>
          </p:nvPr>
        </p:nvSpPr>
        <p:spPr/>
        <p:txBody>
          <a:bodyPr/>
          <a:lstStyle/>
          <a:p>
            <a:r>
              <a:rPr lang="en-US" altLang="en-US" smtClean="0"/>
              <a:t>NUTRITIONAL STATUS: Obesity</a:t>
            </a:r>
          </a:p>
        </p:txBody>
      </p:sp>
      <p:sp>
        <p:nvSpPr>
          <p:cNvPr id="61443" name="Rectangle 3"/>
          <p:cNvSpPr>
            <a:spLocks noGrp="1" noChangeArrowheads="1"/>
          </p:cNvSpPr>
          <p:nvPr>
            <p:ph sz="half" idx="1"/>
          </p:nvPr>
        </p:nvSpPr>
        <p:spPr>
          <a:xfrm>
            <a:off x="533567" y="1572652"/>
            <a:ext cx="3899527" cy="3633047"/>
          </a:xfrm>
        </p:spPr>
        <p:txBody>
          <a:bodyPr>
            <a:normAutofit/>
          </a:bodyPr>
          <a:lstStyle/>
          <a:p>
            <a:r>
              <a:rPr lang="en-US" altLang="en-US" sz="2400" dirty="0" smtClean="0"/>
              <a:t>Impact of obesity on women’</a:t>
            </a:r>
            <a:r>
              <a:rPr lang="en-US" altLang="ja-JP" sz="2400" dirty="0" smtClean="0"/>
              <a:t>s health: </a:t>
            </a:r>
          </a:p>
          <a:p>
            <a:pPr lvl="1"/>
            <a:r>
              <a:rPr lang="en-US" altLang="en-US" sz="2400" dirty="0" smtClean="0"/>
              <a:t>Diabetes</a:t>
            </a:r>
          </a:p>
          <a:p>
            <a:pPr lvl="1"/>
            <a:r>
              <a:rPr lang="en-US" altLang="en-US" sz="2400" dirty="0" smtClean="0"/>
              <a:t>Hypertension</a:t>
            </a:r>
          </a:p>
          <a:p>
            <a:pPr lvl="1"/>
            <a:r>
              <a:rPr lang="en-US" altLang="en-US" sz="2400" dirty="0" smtClean="0"/>
              <a:t>Cardiovascular disease</a:t>
            </a:r>
          </a:p>
          <a:p>
            <a:pPr lvl="1"/>
            <a:r>
              <a:rPr lang="en-US" altLang="en-US" sz="2400" dirty="0" smtClean="0"/>
              <a:t>Disabilities</a:t>
            </a:r>
          </a:p>
        </p:txBody>
      </p:sp>
      <p:sp>
        <p:nvSpPr>
          <p:cNvPr id="61444" name="Rectangle 4"/>
          <p:cNvSpPr>
            <a:spLocks noGrp="1" noChangeArrowheads="1"/>
          </p:cNvSpPr>
          <p:nvPr>
            <p:ph sz="half" idx="2"/>
          </p:nvPr>
        </p:nvSpPr>
        <p:spPr>
          <a:xfrm>
            <a:off x="4619611" y="2467488"/>
            <a:ext cx="3907662" cy="3633047"/>
          </a:xfrm>
        </p:spPr>
        <p:txBody>
          <a:bodyPr>
            <a:noAutofit/>
          </a:bodyPr>
          <a:lstStyle/>
          <a:p>
            <a:r>
              <a:rPr lang="en-US" altLang="en-US" sz="2400" dirty="0" smtClean="0"/>
              <a:t>Impact of maternal obesity on reproductive outcomes:</a:t>
            </a:r>
          </a:p>
          <a:p>
            <a:pPr lvl="1"/>
            <a:r>
              <a:rPr lang="en-US" altLang="en-US" sz="2400" dirty="0" smtClean="0"/>
              <a:t>Glucose intolerance of pregnancy</a:t>
            </a:r>
          </a:p>
          <a:p>
            <a:pPr lvl="1"/>
            <a:r>
              <a:rPr lang="en-US" altLang="en-US" sz="2400" dirty="0" smtClean="0"/>
              <a:t>Pregnancy induced hypertension</a:t>
            </a:r>
          </a:p>
          <a:p>
            <a:pPr lvl="1"/>
            <a:r>
              <a:rPr lang="en-US" altLang="en-US" sz="2400" dirty="0" smtClean="0"/>
              <a:t>Thrombophlebitis</a:t>
            </a:r>
          </a:p>
          <a:p>
            <a:pPr lvl="1"/>
            <a:r>
              <a:rPr lang="en-US" altLang="en-US" sz="2400" dirty="0" smtClean="0"/>
              <a:t>Infertility</a:t>
            </a:r>
          </a:p>
          <a:p>
            <a:pPr lvl="1"/>
            <a:r>
              <a:rPr lang="en-US" altLang="en-US" sz="2400" dirty="0" smtClean="0"/>
              <a:t>Neural tube defects</a:t>
            </a:r>
          </a:p>
          <a:p>
            <a:pPr lvl="1"/>
            <a:r>
              <a:rPr lang="en-US" altLang="en-US" sz="2400" dirty="0" smtClean="0"/>
              <a:t>Prematurity</a:t>
            </a:r>
          </a:p>
        </p:txBody>
      </p:sp>
      <p:sp>
        <p:nvSpPr>
          <p:cNvPr id="61445" name="AutoShape 6">
            <a:hlinkClick r:id="" action="ppaction://hlinkshowjump?jump=nextslide"/>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solidFill>
                  <a:srgbClr val="3333CC"/>
                </a:solidFill>
                <a:latin typeface="Garamond" panose="02020404030301010803" pitchFamily="18" charset="0"/>
              </a:rPr>
              <a:t>Next</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49" y="4840097"/>
            <a:ext cx="2625725" cy="1532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2074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After participating in this activity, you should be able to:</a:t>
            </a:r>
          </a:p>
          <a:p>
            <a:r>
              <a:rPr lang="en-US" sz="2000" dirty="0"/>
              <a:t> Explain the rationale for changing the perinatal </a:t>
            </a:r>
            <a:r>
              <a:rPr lang="en-US" sz="2000" dirty="0" smtClean="0"/>
              <a:t>prevention </a:t>
            </a:r>
            <a:r>
              <a:rPr lang="en-US" sz="2000" dirty="0"/>
              <a:t>paradigm to include an emphasis on preconception health</a:t>
            </a:r>
          </a:p>
          <a:p>
            <a:r>
              <a:rPr lang="en-US" sz="2000" dirty="0"/>
              <a:t> Link major threats to women’s health with major threats to pregnancy outcomes</a:t>
            </a:r>
          </a:p>
          <a:p>
            <a:r>
              <a:rPr lang="en-US" sz="2000" dirty="0"/>
              <a:t> Identify three tiers for promoting high levels of preconception wellness in populations of childbearing age.</a:t>
            </a:r>
          </a:p>
          <a:p>
            <a:r>
              <a:rPr lang="en-US" sz="2000" dirty="0"/>
              <a:t> Begin to develop strategies to view every encounter with a woman of childbearing age as an opportunity for health promotion and disease prevention through the life cycle</a:t>
            </a:r>
            <a:r>
              <a:rPr lang="en-US" sz="2000" dirty="0" smtClean="0"/>
              <a:t>.</a:t>
            </a:r>
            <a:endParaRPr lang="en-US" sz="2000" dirty="0"/>
          </a:p>
        </p:txBody>
      </p:sp>
    </p:spTree>
    <p:extLst>
      <p:ext uri="{BB962C8B-B14F-4D97-AF65-F5344CB8AC3E}">
        <p14:creationId xmlns:p14="http://schemas.microsoft.com/office/powerpoint/2010/main" val="29214073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title"/>
          </p:nvPr>
        </p:nvSpPr>
        <p:spPr/>
        <p:txBody>
          <a:bodyPr/>
          <a:lstStyle/>
          <a:p>
            <a:r>
              <a:rPr lang="en-US" altLang="en-US" smtClean="0"/>
              <a:t>NUTRITIONAL STATUS: Underweight</a:t>
            </a:r>
          </a:p>
        </p:txBody>
      </p:sp>
      <p:sp>
        <p:nvSpPr>
          <p:cNvPr id="62467" name="Rectangle 3"/>
          <p:cNvSpPr>
            <a:spLocks noGrp="1" noChangeArrowheads="1"/>
          </p:cNvSpPr>
          <p:nvPr>
            <p:ph sz="half" idx="1"/>
          </p:nvPr>
        </p:nvSpPr>
        <p:spPr>
          <a:xfrm>
            <a:off x="581192" y="1944974"/>
            <a:ext cx="3899527" cy="3633047"/>
          </a:xfrm>
        </p:spPr>
        <p:txBody>
          <a:bodyPr>
            <a:normAutofit/>
          </a:bodyPr>
          <a:lstStyle/>
          <a:p>
            <a:r>
              <a:rPr lang="en-US" altLang="en-US" sz="2400" dirty="0" smtClean="0"/>
              <a:t>Impact of being underweight on women’</a:t>
            </a:r>
            <a:r>
              <a:rPr lang="en-US" altLang="ja-JP" sz="2400" dirty="0" smtClean="0"/>
              <a:t>s health:</a:t>
            </a:r>
          </a:p>
          <a:p>
            <a:pPr lvl="1"/>
            <a:r>
              <a:rPr lang="en-US" altLang="en-US" sz="2000" dirty="0" smtClean="0"/>
              <a:t>Risk of osteoporosis in later life</a:t>
            </a:r>
          </a:p>
          <a:p>
            <a:pPr lvl="1"/>
            <a:r>
              <a:rPr lang="en-US" altLang="en-US" sz="2000" dirty="0" smtClean="0"/>
              <a:t>Fragile health status</a:t>
            </a:r>
          </a:p>
        </p:txBody>
      </p:sp>
      <p:sp>
        <p:nvSpPr>
          <p:cNvPr id="62468" name="Rectangle 4"/>
          <p:cNvSpPr>
            <a:spLocks noGrp="1" noChangeArrowheads="1"/>
          </p:cNvSpPr>
          <p:nvPr>
            <p:ph sz="half" idx="2"/>
          </p:nvPr>
        </p:nvSpPr>
        <p:spPr>
          <a:xfrm>
            <a:off x="4576068" y="1944973"/>
            <a:ext cx="3907662" cy="3633047"/>
          </a:xfrm>
        </p:spPr>
        <p:txBody>
          <a:bodyPr>
            <a:normAutofit/>
          </a:bodyPr>
          <a:lstStyle/>
          <a:p>
            <a:r>
              <a:rPr lang="en-US" altLang="en-US" sz="2400" dirty="0" smtClean="0"/>
              <a:t>Impact of low </a:t>
            </a:r>
            <a:r>
              <a:rPr lang="en-US" altLang="en-US" sz="2400" dirty="0" err="1" smtClean="0"/>
              <a:t>pregravid</a:t>
            </a:r>
            <a:r>
              <a:rPr lang="en-US" altLang="en-US" sz="2400" dirty="0" smtClean="0"/>
              <a:t> weight on reproductive outcomes:</a:t>
            </a:r>
          </a:p>
          <a:p>
            <a:pPr lvl="1"/>
            <a:r>
              <a:rPr lang="en-US" altLang="en-US" sz="2000" dirty="0" smtClean="0"/>
              <a:t>Infertility</a:t>
            </a:r>
          </a:p>
          <a:p>
            <a:pPr lvl="1"/>
            <a:r>
              <a:rPr lang="en-US" altLang="en-US" sz="2000" dirty="0" smtClean="0"/>
              <a:t>Low birth weight</a:t>
            </a:r>
          </a:p>
          <a:p>
            <a:pPr lvl="1"/>
            <a:r>
              <a:rPr lang="en-US" altLang="en-US" sz="2000" dirty="0" smtClean="0"/>
              <a:t>Prematurity</a:t>
            </a:r>
          </a:p>
        </p:txBody>
      </p:sp>
      <p:sp>
        <p:nvSpPr>
          <p:cNvPr id="62469" name="AutoShape 6">
            <a:hlinkClick r:id="" action="ppaction://hlinkshowjump?jump=nextslide"/>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solidFill>
                  <a:srgbClr val="3333CC"/>
                </a:solidFill>
                <a:latin typeface="Garamond" panose="02020404030301010803" pitchFamily="18" charset="0"/>
              </a:rPr>
              <a:t>Next</a:t>
            </a:r>
          </a:p>
        </p:txBody>
      </p:sp>
    </p:spTree>
    <p:extLst>
      <p:ext uri="{BB962C8B-B14F-4D97-AF65-F5344CB8AC3E}">
        <p14:creationId xmlns:p14="http://schemas.microsoft.com/office/powerpoint/2010/main" val="10999209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nvPr>
        </p:nvSpPr>
        <p:spPr/>
        <p:txBody>
          <a:bodyPr/>
          <a:lstStyle/>
          <a:p>
            <a:r>
              <a:rPr lang="en-US" altLang="en-US" smtClean="0"/>
              <a:t/>
            </a:r>
            <a:br>
              <a:rPr lang="en-US" altLang="en-US" smtClean="0"/>
            </a:br>
            <a:r>
              <a:rPr lang="en-US" altLang="en-US" smtClean="0"/>
              <a:t>SUBSTANCE USE</a:t>
            </a:r>
          </a:p>
        </p:txBody>
      </p:sp>
      <p:sp>
        <p:nvSpPr>
          <p:cNvPr id="63491" name="Rectangle 3"/>
          <p:cNvSpPr>
            <a:spLocks noGrp="1" noChangeArrowheads="1"/>
          </p:cNvSpPr>
          <p:nvPr>
            <p:ph sz="half" idx="1"/>
          </p:nvPr>
        </p:nvSpPr>
        <p:spPr/>
        <p:txBody>
          <a:bodyPr>
            <a:normAutofit/>
          </a:bodyPr>
          <a:lstStyle/>
          <a:p>
            <a:r>
              <a:rPr lang="en-US" altLang="en-US" sz="2400" dirty="0" smtClean="0"/>
              <a:t>Impact of alcohol use on women’</a:t>
            </a:r>
            <a:r>
              <a:rPr lang="en-US" altLang="ja-JP" sz="2400" dirty="0" smtClean="0"/>
              <a:t>s health:</a:t>
            </a:r>
          </a:p>
          <a:p>
            <a:pPr lvl="1"/>
            <a:r>
              <a:rPr lang="en-US" altLang="en-US" sz="2000" dirty="0" smtClean="0"/>
              <a:t>Risk for motor vehicle and other accidents</a:t>
            </a:r>
          </a:p>
          <a:p>
            <a:pPr lvl="1"/>
            <a:r>
              <a:rPr lang="en-US" altLang="en-US" sz="2000" dirty="0" smtClean="0"/>
              <a:t>Risk for unintended pregnancy</a:t>
            </a:r>
          </a:p>
          <a:p>
            <a:pPr lvl="1"/>
            <a:r>
              <a:rPr lang="en-US" altLang="en-US" sz="2000" dirty="0" smtClean="0"/>
              <a:t>Risk for addiction</a:t>
            </a:r>
          </a:p>
          <a:p>
            <a:pPr lvl="1"/>
            <a:r>
              <a:rPr lang="en-US" altLang="en-US" sz="2000" dirty="0" smtClean="0"/>
              <a:t>Risk for nutritional depletions and inadequacies</a:t>
            </a:r>
          </a:p>
        </p:txBody>
      </p:sp>
      <p:sp>
        <p:nvSpPr>
          <p:cNvPr id="63492" name="Rectangle 4"/>
          <p:cNvSpPr>
            <a:spLocks noGrp="1" noChangeArrowheads="1"/>
          </p:cNvSpPr>
          <p:nvPr>
            <p:ph sz="half" idx="2"/>
          </p:nvPr>
        </p:nvSpPr>
        <p:spPr/>
        <p:txBody>
          <a:bodyPr>
            <a:normAutofit/>
          </a:bodyPr>
          <a:lstStyle/>
          <a:p>
            <a:r>
              <a:rPr lang="en-US" altLang="en-US" sz="2400" dirty="0" smtClean="0"/>
              <a:t>Impact of alcohol use on reproductive outcomes:</a:t>
            </a:r>
          </a:p>
          <a:p>
            <a:pPr lvl="1"/>
            <a:r>
              <a:rPr lang="en-US" altLang="en-US" sz="2000" dirty="0" smtClean="0"/>
              <a:t>Delayed fertility</a:t>
            </a:r>
          </a:p>
          <a:p>
            <a:pPr lvl="1"/>
            <a:r>
              <a:rPr lang="en-US" altLang="en-US" sz="2000" dirty="0" smtClean="0"/>
              <a:t>Increased SABs</a:t>
            </a:r>
          </a:p>
          <a:p>
            <a:pPr lvl="1"/>
            <a:r>
              <a:rPr lang="en-US" altLang="en-US" sz="2000" dirty="0" smtClean="0"/>
              <a:t>Fetal alcohol spectrum disorders (full fetal alcohol syndrome can only occur with fetal exposure between  days 17-56 of gestation)</a:t>
            </a:r>
          </a:p>
        </p:txBody>
      </p:sp>
      <p:sp>
        <p:nvSpPr>
          <p:cNvPr id="63493" name="AutoShape 6">
            <a:hlinkClick r:id="" action="ppaction://hlinkshowjump?jump=nextslide"/>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solidFill>
                  <a:srgbClr val="3333CC"/>
                </a:solidFill>
                <a:latin typeface="Garamond" panose="02020404030301010803" pitchFamily="18" charset="0"/>
              </a:rPr>
              <a:t>Next</a:t>
            </a:r>
          </a:p>
        </p:txBody>
      </p:sp>
    </p:spTree>
    <p:extLst>
      <p:ext uri="{BB962C8B-B14F-4D97-AF65-F5344CB8AC3E}">
        <p14:creationId xmlns:p14="http://schemas.microsoft.com/office/powerpoint/2010/main" val="5689022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ChangeArrowheads="1"/>
          </p:cNvSpPr>
          <p:nvPr>
            <p:ph type="title"/>
          </p:nvPr>
        </p:nvSpPr>
        <p:spPr/>
        <p:txBody>
          <a:bodyPr/>
          <a:lstStyle/>
          <a:p>
            <a:r>
              <a:rPr lang="en-US" altLang="en-US" smtClean="0"/>
              <a:t/>
            </a:r>
            <a:br>
              <a:rPr lang="en-US" altLang="en-US" smtClean="0"/>
            </a:br>
            <a:r>
              <a:rPr lang="en-US" altLang="en-US" smtClean="0"/>
              <a:t>SUBSTANCE USE</a:t>
            </a:r>
          </a:p>
        </p:txBody>
      </p:sp>
      <p:sp>
        <p:nvSpPr>
          <p:cNvPr id="64515" name="Rectangle 3"/>
          <p:cNvSpPr>
            <a:spLocks noGrp="1" noChangeArrowheads="1"/>
          </p:cNvSpPr>
          <p:nvPr>
            <p:ph sz="half" idx="1"/>
          </p:nvPr>
        </p:nvSpPr>
        <p:spPr/>
        <p:txBody>
          <a:bodyPr>
            <a:noAutofit/>
          </a:bodyPr>
          <a:lstStyle/>
          <a:p>
            <a:r>
              <a:rPr lang="en-US" altLang="en-US" sz="2400" dirty="0" smtClean="0"/>
              <a:t>Impact of tobacco use on women’</a:t>
            </a:r>
            <a:r>
              <a:rPr lang="en-US" altLang="ja-JP" sz="2400" dirty="0" smtClean="0"/>
              <a:t>s health:</a:t>
            </a:r>
          </a:p>
          <a:p>
            <a:pPr lvl="1"/>
            <a:r>
              <a:rPr lang="en-US" altLang="en-US" sz="2000" dirty="0" smtClean="0"/>
              <a:t>Implicated in most of the leading causes of death for women:</a:t>
            </a:r>
          </a:p>
          <a:p>
            <a:pPr lvl="2"/>
            <a:r>
              <a:rPr lang="en-US" altLang="en-US" sz="1800" dirty="0" smtClean="0"/>
              <a:t>Heart disease (#1 cause of death)</a:t>
            </a:r>
          </a:p>
          <a:p>
            <a:pPr lvl="2"/>
            <a:r>
              <a:rPr lang="en-US" altLang="en-US" sz="1800" dirty="0" smtClean="0"/>
              <a:t>Stroke (#2)</a:t>
            </a:r>
          </a:p>
          <a:p>
            <a:pPr lvl="2"/>
            <a:r>
              <a:rPr lang="en-US" altLang="en-US" sz="1800" dirty="0" smtClean="0"/>
              <a:t>Lung cancer (#3)</a:t>
            </a:r>
          </a:p>
          <a:p>
            <a:pPr lvl="2"/>
            <a:r>
              <a:rPr lang="en-US" altLang="en-US" sz="1800" dirty="0" smtClean="0"/>
              <a:t>Lung disease (#4)</a:t>
            </a:r>
          </a:p>
        </p:txBody>
      </p:sp>
      <p:sp>
        <p:nvSpPr>
          <p:cNvPr id="64516" name="Rectangle 4"/>
          <p:cNvSpPr>
            <a:spLocks noGrp="1" noChangeArrowheads="1"/>
          </p:cNvSpPr>
          <p:nvPr>
            <p:ph sz="half" idx="2"/>
          </p:nvPr>
        </p:nvSpPr>
        <p:spPr/>
        <p:txBody>
          <a:bodyPr>
            <a:noAutofit/>
          </a:bodyPr>
          <a:lstStyle/>
          <a:p>
            <a:r>
              <a:rPr lang="en-US" altLang="en-US" sz="2400" dirty="0" smtClean="0"/>
              <a:t>Impact of tobacco use on reproductive outcomes:</a:t>
            </a:r>
          </a:p>
          <a:p>
            <a:pPr lvl="1"/>
            <a:r>
              <a:rPr lang="en-US" altLang="en-US" sz="2000" dirty="0" smtClean="0"/>
              <a:t>Leading preventable cause of infant mortality and morbidity</a:t>
            </a:r>
          </a:p>
          <a:p>
            <a:pPr lvl="1"/>
            <a:r>
              <a:rPr lang="en-US" altLang="en-US" sz="2000" dirty="0" smtClean="0"/>
              <a:t>Preventable cause of low birth weight and prematurity</a:t>
            </a:r>
          </a:p>
          <a:p>
            <a:pPr lvl="1"/>
            <a:r>
              <a:rPr lang="en-US" altLang="en-US" sz="2000" dirty="0" smtClean="0"/>
              <a:t>Associated with placental abnormalities including placenta </a:t>
            </a:r>
            <a:r>
              <a:rPr lang="en-US" altLang="en-US" sz="2000" dirty="0" err="1" smtClean="0"/>
              <a:t>previa</a:t>
            </a:r>
            <a:r>
              <a:rPr lang="en-US" altLang="en-US" sz="2000" dirty="0" smtClean="0"/>
              <a:t> and placenta </a:t>
            </a:r>
            <a:r>
              <a:rPr lang="en-US" altLang="en-US" sz="2000" dirty="0" err="1" smtClean="0"/>
              <a:t>abruptio</a:t>
            </a:r>
            <a:endParaRPr lang="en-US" altLang="en-US" sz="2000" dirty="0" smtClean="0"/>
          </a:p>
        </p:txBody>
      </p:sp>
      <p:sp>
        <p:nvSpPr>
          <p:cNvPr id="64517" name="AutoShape 6">
            <a:hlinkClick r:id="" action="ppaction://hlinkshowjump?jump=nextslide"/>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solidFill>
                  <a:srgbClr val="3333CC"/>
                </a:solidFill>
                <a:latin typeface="Garamond" panose="02020404030301010803" pitchFamily="18" charset="0"/>
              </a:rPr>
              <a:t>Next</a:t>
            </a:r>
          </a:p>
        </p:txBody>
      </p:sp>
    </p:spTree>
    <p:extLst>
      <p:ext uri="{BB962C8B-B14F-4D97-AF65-F5344CB8AC3E}">
        <p14:creationId xmlns:p14="http://schemas.microsoft.com/office/powerpoint/2010/main" val="18154209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ChangeArrowheads="1"/>
          </p:cNvSpPr>
          <p:nvPr>
            <p:ph type="title"/>
          </p:nvPr>
        </p:nvSpPr>
        <p:spPr/>
        <p:txBody>
          <a:bodyPr/>
          <a:lstStyle/>
          <a:p>
            <a:r>
              <a:rPr lang="en-US" altLang="en-US" smtClean="0"/>
              <a:t/>
            </a:r>
            <a:br>
              <a:rPr lang="en-US" altLang="en-US" smtClean="0"/>
            </a:br>
            <a:r>
              <a:rPr lang="en-US" altLang="en-US" smtClean="0"/>
              <a:t>PERIODONTAL DISEASE</a:t>
            </a:r>
          </a:p>
        </p:txBody>
      </p:sp>
      <p:sp>
        <p:nvSpPr>
          <p:cNvPr id="65539" name="Rectangle 3"/>
          <p:cNvSpPr>
            <a:spLocks noGrp="1" noChangeArrowheads="1"/>
          </p:cNvSpPr>
          <p:nvPr>
            <p:ph sz="half" idx="1"/>
          </p:nvPr>
        </p:nvSpPr>
        <p:spPr>
          <a:xfrm>
            <a:off x="485942" y="1675552"/>
            <a:ext cx="3899527" cy="3633047"/>
          </a:xfrm>
        </p:spPr>
        <p:txBody>
          <a:bodyPr>
            <a:normAutofit lnSpcReduction="10000"/>
          </a:bodyPr>
          <a:lstStyle/>
          <a:p>
            <a:r>
              <a:rPr lang="en-US" altLang="en-US" sz="2000" dirty="0" smtClean="0"/>
              <a:t>Impact of periodontal disease on women’</a:t>
            </a:r>
            <a:r>
              <a:rPr lang="en-US" altLang="ja-JP" sz="2000" dirty="0" smtClean="0"/>
              <a:t>s health:</a:t>
            </a:r>
          </a:p>
          <a:p>
            <a:pPr lvl="1"/>
            <a:r>
              <a:rPr lang="en-US" altLang="en-US" sz="1800" dirty="0" smtClean="0"/>
              <a:t>Heart disease</a:t>
            </a:r>
          </a:p>
          <a:p>
            <a:pPr lvl="1"/>
            <a:r>
              <a:rPr lang="en-US" altLang="en-US" sz="1800" dirty="0" smtClean="0"/>
              <a:t>Stroke</a:t>
            </a:r>
          </a:p>
          <a:p>
            <a:pPr lvl="1"/>
            <a:r>
              <a:rPr lang="en-US" altLang="en-US" sz="1800" dirty="0" smtClean="0"/>
              <a:t>Dementia,  respiratory diseases, osteoporosis of the oral cavity</a:t>
            </a:r>
          </a:p>
        </p:txBody>
      </p:sp>
      <p:sp>
        <p:nvSpPr>
          <p:cNvPr id="65540" name="Rectangle 4"/>
          <p:cNvSpPr>
            <a:spLocks noGrp="1" noChangeArrowheads="1"/>
          </p:cNvSpPr>
          <p:nvPr>
            <p:ph sz="half" idx="2"/>
          </p:nvPr>
        </p:nvSpPr>
        <p:spPr>
          <a:xfrm>
            <a:off x="4663282" y="1421612"/>
            <a:ext cx="3907662" cy="3712363"/>
          </a:xfrm>
        </p:spPr>
        <p:txBody>
          <a:bodyPr>
            <a:normAutofit lnSpcReduction="10000"/>
          </a:bodyPr>
          <a:lstStyle/>
          <a:p>
            <a:endParaRPr lang="en-US" altLang="en-US" sz="2000" dirty="0" smtClean="0"/>
          </a:p>
          <a:p>
            <a:endParaRPr lang="en-US" altLang="en-US" sz="2000" dirty="0"/>
          </a:p>
          <a:p>
            <a:r>
              <a:rPr lang="en-US" altLang="en-US" sz="2000" dirty="0" smtClean="0"/>
              <a:t>Impact of periodontal disease on reproductive outcomes:</a:t>
            </a:r>
          </a:p>
          <a:p>
            <a:pPr lvl="1"/>
            <a:r>
              <a:rPr lang="en-US" altLang="en-US" sz="1800" dirty="0" smtClean="0"/>
              <a:t>Associated with higher rates preterm birth</a:t>
            </a:r>
          </a:p>
          <a:p>
            <a:pPr lvl="1"/>
            <a:r>
              <a:rPr lang="en-US" altLang="en-US" sz="1800" dirty="0" smtClean="0"/>
              <a:t>ACOG suggests that preconception treatment trials needed to determine impact on preterm birth</a:t>
            </a:r>
          </a:p>
          <a:p>
            <a:pPr marL="324000" lvl="1" indent="0" algn="r">
              <a:buNone/>
            </a:pPr>
            <a:r>
              <a:rPr lang="en-US" altLang="en-US" sz="1400" dirty="0" smtClean="0"/>
              <a:t>ACOG CO # 569, 2013 (2015)</a:t>
            </a:r>
          </a:p>
        </p:txBody>
      </p:sp>
      <p:sp>
        <p:nvSpPr>
          <p:cNvPr id="65541" name="AutoShape 6">
            <a:hlinkClick r:id="" action="ppaction://hlinkshowjump?jump=nextslide"/>
          </p:cNvPr>
          <p:cNvSpPr>
            <a:spLocks noChangeArrowheads="1"/>
          </p:cNvSpPr>
          <p:nvPr/>
        </p:nvSpPr>
        <p:spPr bwMode="auto">
          <a:xfrm>
            <a:off x="8001000" y="6162674"/>
            <a:ext cx="1143000" cy="695325"/>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dirty="0" smtClean="0">
                <a:solidFill>
                  <a:srgbClr val="3333CC"/>
                </a:solidFill>
                <a:latin typeface="Garamond" panose="02020404030301010803" pitchFamily="18" charset="0"/>
              </a:rPr>
              <a:t>NEXT</a:t>
            </a:r>
            <a:endParaRPr lang="en-US" altLang="en-US" sz="1800" dirty="0">
              <a:solidFill>
                <a:srgbClr val="3333CC"/>
              </a:solidFill>
              <a:latin typeface="Garamond" panose="02020404030301010803" pitchFamily="18" charset="0"/>
            </a:endParaRPr>
          </a:p>
        </p:txBody>
      </p:sp>
      <p:pic>
        <p:nvPicPr>
          <p:cNvPr id="65546" name="Picture 1" descr="periodontal-disease-blog-size.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51881" y="4619128"/>
            <a:ext cx="3429793" cy="2143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65251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6" name="Rectangle 4"/>
          <p:cNvSpPr>
            <a:spLocks noChangeArrowheads="1"/>
          </p:cNvSpPr>
          <p:nvPr/>
        </p:nvSpPr>
        <p:spPr bwMode="auto">
          <a:xfrm>
            <a:off x="0" y="0"/>
            <a:ext cx="9144000" cy="2743200"/>
          </a:xfrm>
          <a:prstGeom prst="rect">
            <a:avLst/>
          </a:prstGeom>
          <a:noFill/>
          <a:ln w="12700">
            <a:noFill/>
            <a:miter lim="800000"/>
            <a:headEnd/>
            <a:tailEnd/>
          </a:ln>
          <a:effectLst/>
        </p:spPr>
        <p:txBody>
          <a:bodyPr lIns="90488" tIns="44450" rIns="90488" bIns="44450"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endParaRPr lang="en-US" altLang="en-US" sz="3600" b="1" dirty="0" smtClean="0">
              <a:solidFill>
                <a:srgbClr val="3333FF"/>
              </a:solidFill>
              <a:effectLst>
                <a:outerShdw blurRad="38100" dist="38100" dir="2700000" algn="tl">
                  <a:srgbClr val="C0C0C0"/>
                </a:outerShdw>
              </a:effectLst>
              <a:latin typeface="Arial" pitchFamily="34" charset="0"/>
            </a:endParaRPr>
          </a:p>
        </p:txBody>
      </p:sp>
      <p:sp>
        <p:nvSpPr>
          <p:cNvPr id="66563" name="Rectangle 6"/>
          <p:cNvSpPr>
            <a:spLocks noChangeArrowheads="1"/>
          </p:cNvSpPr>
          <p:nvPr/>
        </p:nvSpPr>
        <p:spPr bwMode="auto">
          <a:xfrm>
            <a:off x="762000" y="2590800"/>
            <a:ext cx="7620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457200" indent="-4572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pPr>
            <a:endParaRPr lang="en-US" altLang="en-US" sz="2800" dirty="0">
              <a:solidFill>
                <a:srgbClr val="3333FF"/>
              </a:solidFill>
            </a:endParaRPr>
          </a:p>
        </p:txBody>
      </p:sp>
      <p:sp>
        <p:nvSpPr>
          <p:cNvPr id="66568" name="AutoShape 12">
            <a:hlinkClick r:id="" action="ppaction://hlinkshowjump?jump=nextslide"/>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1800">
                <a:solidFill>
                  <a:srgbClr val="3333CC"/>
                </a:solidFill>
                <a:latin typeface="Garamond" panose="02020404030301010803" pitchFamily="18" charset="0"/>
              </a:rPr>
              <a:t>Next</a:t>
            </a:r>
          </a:p>
        </p:txBody>
      </p:sp>
      <p:sp>
        <p:nvSpPr>
          <p:cNvPr id="2" name="Title 1"/>
          <p:cNvSpPr>
            <a:spLocks noGrp="1"/>
          </p:cNvSpPr>
          <p:nvPr>
            <p:ph type="title"/>
          </p:nvPr>
        </p:nvSpPr>
        <p:spPr/>
        <p:txBody>
          <a:bodyPr>
            <a:normAutofit fontScale="90000"/>
          </a:bodyPr>
          <a:lstStyle/>
          <a:p>
            <a:r>
              <a:rPr lang="en-US" dirty="0"/>
              <a:t>Potential Advantages of Regularly Addressing these Issues with Every Woman Who Might Someday </a:t>
            </a:r>
            <a:r>
              <a:rPr lang="en-US" dirty="0" smtClean="0"/>
              <a:t>Conceive</a:t>
            </a:r>
            <a:endParaRPr lang="en-US" dirty="0"/>
          </a:p>
        </p:txBody>
      </p:sp>
      <p:sp>
        <p:nvSpPr>
          <p:cNvPr id="3" name="Content Placeholder 2"/>
          <p:cNvSpPr>
            <a:spLocks noGrp="1"/>
          </p:cNvSpPr>
          <p:nvPr>
            <p:ph idx="1"/>
          </p:nvPr>
        </p:nvSpPr>
        <p:spPr>
          <a:xfrm>
            <a:off x="452647" y="2075603"/>
            <a:ext cx="8238706" cy="4077149"/>
          </a:xfrm>
        </p:spPr>
        <p:txBody>
          <a:bodyPr>
            <a:normAutofit/>
          </a:bodyPr>
          <a:lstStyle/>
          <a:p>
            <a:r>
              <a:rPr lang="en-US" sz="2800" dirty="0"/>
              <a:t>Higher levels of wellness for the woman</a:t>
            </a:r>
          </a:p>
          <a:p>
            <a:r>
              <a:rPr lang="en-US" sz="2800" dirty="0"/>
              <a:t>Higher levels of preconception health should a woman become pregnant</a:t>
            </a:r>
          </a:p>
          <a:p>
            <a:r>
              <a:rPr lang="en-US" sz="2800" dirty="0"/>
              <a:t>Improved pregnancy outcomes </a:t>
            </a:r>
          </a:p>
          <a:p>
            <a:r>
              <a:rPr lang="en-US" sz="2800" dirty="0"/>
              <a:t>Likely higher rates of pregnancy intendedness for those who become </a:t>
            </a:r>
            <a:r>
              <a:rPr lang="en-US" sz="2800" dirty="0" smtClean="0"/>
              <a:t>pregnant</a:t>
            </a:r>
            <a:endParaRPr lang="en-US" sz="2800" dirty="0"/>
          </a:p>
        </p:txBody>
      </p:sp>
    </p:spTree>
    <p:extLst>
      <p:ext uri="{BB962C8B-B14F-4D97-AF65-F5344CB8AC3E}">
        <p14:creationId xmlns:p14="http://schemas.microsoft.com/office/powerpoint/2010/main" val="125062781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5" name="Rectangle 5"/>
          <p:cNvSpPr>
            <a:spLocks noChangeArrowheads="1"/>
          </p:cNvSpPr>
          <p:nvPr/>
        </p:nvSpPr>
        <p:spPr bwMode="auto">
          <a:xfrm>
            <a:off x="685800" y="914400"/>
            <a:ext cx="7772400" cy="4114800"/>
          </a:xfrm>
          <a:prstGeom prst="rect">
            <a:avLst/>
          </a:prstGeom>
          <a:noFill/>
          <a:ln w="12700">
            <a:noFill/>
            <a:miter lim="800000"/>
            <a:headEnd/>
            <a:tailEnd/>
          </a:ln>
          <a:effectLst/>
        </p:spPr>
        <p:txBody>
          <a:bodyPr lIns="90488" tIns="44450" rIns="90488" bIns="44450"/>
          <a:lstStyle>
            <a:lvl1pPr marL="342900" indent="-342900">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20000"/>
              </a:spcBef>
              <a:defRPr/>
            </a:pPr>
            <a:endParaRPr lang="en-US" altLang="en-US" sz="4400" b="1" dirty="0" smtClean="0">
              <a:solidFill>
                <a:srgbClr val="3333FF"/>
              </a:solidFill>
              <a:effectLst>
                <a:outerShdw blurRad="38100" dist="38100" dir="2700000" algn="tl">
                  <a:srgbClr val="C0C0C0"/>
                </a:outerShdw>
              </a:effectLst>
              <a:latin typeface="Arial" pitchFamily="34" charset="0"/>
            </a:endParaRPr>
          </a:p>
        </p:txBody>
      </p:sp>
      <p:sp>
        <p:nvSpPr>
          <p:cNvPr id="67587" name="AutoShape 6">
            <a:hlinkClick r:id="" action="ppaction://hlinkshowjump?jump=nextslide"/>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1800">
                <a:solidFill>
                  <a:srgbClr val="3333CC"/>
                </a:solidFill>
                <a:latin typeface="Garamond" panose="02020404030301010803" pitchFamily="18" charset="0"/>
              </a:rPr>
              <a:t>Next</a:t>
            </a:r>
          </a:p>
        </p:txBody>
      </p:sp>
      <p:sp>
        <p:nvSpPr>
          <p:cNvPr id="2" name="Title 1"/>
          <p:cNvSpPr>
            <a:spLocks noGrp="1"/>
          </p:cNvSpPr>
          <p:nvPr>
            <p:ph type="title"/>
          </p:nvPr>
        </p:nvSpPr>
        <p:spPr/>
        <p:txBody>
          <a:bodyPr>
            <a:normAutofit fontScale="90000"/>
          </a:bodyPr>
          <a:lstStyle/>
          <a:p>
            <a:r>
              <a:rPr lang="en-US" b="1" dirty="0"/>
              <a:t>Some Thoughts on Changing the Reproductive Prevention Paradigm to Include the Preconception </a:t>
            </a:r>
            <a:r>
              <a:rPr lang="en-US" b="1" dirty="0" smtClean="0"/>
              <a:t>Period</a:t>
            </a:r>
            <a:endParaRPr lang="en-US" b="1" dirty="0"/>
          </a:p>
        </p:txBody>
      </p:sp>
    </p:spTree>
    <p:extLst>
      <p:ext uri="{BB962C8B-B14F-4D97-AF65-F5344CB8AC3E}">
        <p14:creationId xmlns:p14="http://schemas.microsoft.com/office/powerpoint/2010/main" val="40592629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p:cNvSpPr>
            <a:spLocks noGrp="1" noChangeArrowheads="1"/>
          </p:cNvSpPr>
          <p:nvPr>
            <p:ph type="title"/>
          </p:nvPr>
        </p:nvSpPr>
        <p:spPr/>
        <p:txBody>
          <a:bodyPr>
            <a:normAutofit fontScale="90000"/>
          </a:bodyPr>
          <a:lstStyle/>
          <a:p>
            <a:r>
              <a:rPr lang="en-US" altLang="en-US" smtClean="0"/>
              <a:t>Three Tier Approach to </a:t>
            </a:r>
            <a:br>
              <a:rPr lang="en-US" altLang="en-US" smtClean="0"/>
            </a:br>
            <a:r>
              <a:rPr lang="en-US" altLang="en-US" smtClean="0"/>
              <a:t>Achieve Higher Levels of </a:t>
            </a:r>
            <a:br>
              <a:rPr lang="en-US" altLang="en-US" smtClean="0"/>
            </a:br>
            <a:r>
              <a:rPr lang="en-US" altLang="en-US" smtClean="0"/>
              <a:t>Well Woman/Preconception Wellness: </a:t>
            </a:r>
          </a:p>
        </p:txBody>
      </p:sp>
      <p:sp>
        <p:nvSpPr>
          <p:cNvPr id="68611" name="Rectangle 3"/>
          <p:cNvSpPr>
            <a:spLocks noGrp="1" noChangeArrowheads="1"/>
          </p:cNvSpPr>
          <p:nvPr>
            <p:ph idx="1"/>
          </p:nvPr>
        </p:nvSpPr>
        <p:spPr/>
        <p:txBody>
          <a:bodyPr>
            <a:normAutofit/>
          </a:bodyPr>
          <a:lstStyle/>
          <a:p>
            <a:pPr marL="514350" indent="-514350">
              <a:buFont typeface="+mj-lt"/>
              <a:buAutoNum type="arabicPeriod"/>
            </a:pPr>
            <a:r>
              <a:rPr lang="en-US" altLang="en-US" sz="2800" dirty="0" smtClean="0"/>
              <a:t>General Awareness (Social marketing)</a:t>
            </a:r>
          </a:p>
          <a:p>
            <a:pPr marL="514350" indent="-514350">
              <a:buFont typeface="+mj-lt"/>
              <a:buAutoNum type="arabicPeriod"/>
            </a:pPr>
            <a:r>
              <a:rPr lang="en-US" altLang="en-US" sz="2800" dirty="0" smtClean="0"/>
              <a:t>Routine Health Promotion (</a:t>
            </a:r>
            <a:r>
              <a:rPr lang="ja-JP" altLang="en-US" sz="2800" dirty="0" smtClean="0"/>
              <a:t>“</a:t>
            </a:r>
            <a:r>
              <a:rPr lang="en-US" altLang="ja-JP" sz="2800" dirty="0" smtClean="0"/>
              <a:t>Every woman, Every time</a:t>
            </a:r>
            <a:r>
              <a:rPr lang="ja-JP" altLang="en-US" sz="2800" dirty="0" smtClean="0"/>
              <a:t>”</a:t>
            </a:r>
            <a:r>
              <a:rPr lang="en-US" altLang="ja-JP" sz="2800" dirty="0" smtClean="0"/>
              <a:t>)</a:t>
            </a:r>
          </a:p>
          <a:p>
            <a:pPr marL="514350" indent="-514350">
              <a:buFont typeface="+mj-lt"/>
              <a:buAutoNum type="arabicPeriod"/>
            </a:pPr>
            <a:r>
              <a:rPr lang="en-US" altLang="en-US" sz="2800" dirty="0" smtClean="0"/>
              <a:t>Specialty care</a:t>
            </a:r>
          </a:p>
          <a:p>
            <a:r>
              <a:rPr lang="en-US" altLang="en-US" sz="2800" dirty="0" smtClean="0"/>
              <a:t>These tiers are intertwined and interdependent—all three are necessary to move the agenda forward successfully and systematically</a:t>
            </a:r>
          </a:p>
        </p:txBody>
      </p:sp>
      <p:sp>
        <p:nvSpPr>
          <p:cNvPr id="68612" name="AutoShape 5">
            <a:hlinkClick r:id="" action="ppaction://hlinkshowjump?jump=nextslide"/>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solidFill>
                  <a:srgbClr val="3333CC"/>
                </a:solidFill>
                <a:latin typeface="Garamond" panose="02020404030301010803" pitchFamily="18" charset="0"/>
              </a:rPr>
              <a:t>Next</a:t>
            </a:r>
          </a:p>
        </p:txBody>
      </p:sp>
      <p:pic>
        <p:nvPicPr>
          <p:cNvPr id="68616" name="Picture 1" descr="three ti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314700"/>
            <a:ext cx="16573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297986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p:cNvSpPr>
            <a:spLocks noGrp="1" noChangeArrowheads="1"/>
          </p:cNvSpPr>
          <p:nvPr>
            <p:ph type="title"/>
          </p:nvPr>
        </p:nvSpPr>
        <p:spPr/>
        <p:txBody>
          <a:bodyPr/>
          <a:lstStyle/>
          <a:p>
            <a:r>
              <a:rPr lang="en-US" altLang="en-US" smtClean="0"/>
              <a:t>Issues in </a:t>
            </a:r>
            <a:br>
              <a:rPr lang="en-US" altLang="en-US" smtClean="0"/>
            </a:br>
            <a:r>
              <a:rPr lang="en-US" altLang="en-US" smtClean="0"/>
              <a:t>General Awareness</a:t>
            </a:r>
          </a:p>
        </p:txBody>
      </p:sp>
      <p:sp>
        <p:nvSpPr>
          <p:cNvPr id="69635" name="Rectangle 3"/>
          <p:cNvSpPr>
            <a:spLocks noGrp="1" noChangeArrowheads="1"/>
          </p:cNvSpPr>
          <p:nvPr>
            <p:ph idx="1"/>
          </p:nvPr>
        </p:nvSpPr>
        <p:spPr/>
        <p:txBody>
          <a:bodyPr>
            <a:noAutofit/>
          </a:bodyPr>
          <a:lstStyle/>
          <a:p>
            <a:r>
              <a:rPr lang="en-US" altLang="en-US" sz="3200" dirty="0" smtClean="0"/>
              <a:t>The concept </a:t>
            </a:r>
            <a:r>
              <a:rPr lang="ja-JP" altLang="en-US" sz="3200" dirty="0" smtClean="0"/>
              <a:t>“</a:t>
            </a:r>
            <a:r>
              <a:rPr lang="en-US" altLang="ja-JP" sz="3200" dirty="0" smtClean="0"/>
              <a:t>preconception</a:t>
            </a:r>
            <a:r>
              <a:rPr lang="ja-JP" altLang="en-US" sz="3200" dirty="0" smtClean="0"/>
              <a:t>”</a:t>
            </a:r>
            <a:r>
              <a:rPr lang="en-US" altLang="ja-JP" sz="3200" dirty="0" smtClean="0"/>
              <a:t> means nothing to the general public</a:t>
            </a:r>
          </a:p>
          <a:p>
            <a:r>
              <a:rPr lang="en-US" altLang="en-US" sz="3200" dirty="0" smtClean="0"/>
              <a:t>Few (professionals, patients, men, future grandmothers, etc.) understand the importance of the earliest weeks of pregnancy </a:t>
            </a:r>
          </a:p>
          <a:p>
            <a:r>
              <a:rPr lang="en-US" altLang="en-US" sz="3200" dirty="0" smtClean="0"/>
              <a:t>Women most in need of preconception health promotion are often those least likely to have intended conceptions</a:t>
            </a:r>
          </a:p>
        </p:txBody>
      </p:sp>
      <p:sp>
        <p:nvSpPr>
          <p:cNvPr id="69636" name="AutoShape 5">
            <a:hlinkClick r:id="" action="ppaction://hlinkshowjump?jump=nextslide"/>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solidFill>
                  <a:srgbClr val="3333CC"/>
                </a:solidFill>
                <a:latin typeface="Garamond" panose="02020404030301010803" pitchFamily="18" charset="0"/>
              </a:rPr>
              <a:t>Next</a:t>
            </a:r>
          </a:p>
        </p:txBody>
      </p:sp>
    </p:spTree>
    <p:extLst>
      <p:ext uri="{BB962C8B-B14F-4D97-AF65-F5344CB8AC3E}">
        <p14:creationId xmlns:p14="http://schemas.microsoft.com/office/powerpoint/2010/main" val="106289105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23" name="Rectangle 7"/>
          <p:cNvSpPr>
            <a:spLocks noChangeArrowheads="1"/>
          </p:cNvSpPr>
          <p:nvPr/>
        </p:nvSpPr>
        <p:spPr bwMode="auto">
          <a:xfrm>
            <a:off x="609600" y="533400"/>
            <a:ext cx="8229600" cy="2286000"/>
          </a:xfrm>
          <a:prstGeom prst="rect">
            <a:avLst/>
          </a:prstGeom>
          <a:noFill/>
          <a:ln w="12700">
            <a:noFill/>
            <a:miter lim="800000"/>
            <a:headEnd/>
            <a:tailEnd/>
          </a:ln>
          <a:effectLst/>
        </p:spPr>
        <p:txBody>
          <a:bodyPr lIns="90488" tIns="44450" rIns="90488" bIns="44450"/>
          <a:lstStyle>
            <a:lvl1pPr marL="342900" indent="-342900">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20000"/>
              </a:spcBef>
              <a:defRPr/>
            </a:pPr>
            <a:r>
              <a:rPr lang="en-US" altLang="en-US" sz="4400" b="1" dirty="0" smtClean="0">
                <a:solidFill>
                  <a:schemeClr val="accent1"/>
                </a:solidFill>
                <a:effectLst>
                  <a:outerShdw blurRad="38100" dist="38100" dir="2700000" algn="tl">
                    <a:srgbClr val="C0C0C0"/>
                  </a:outerShdw>
                </a:effectLst>
                <a:latin typeface="Arial" pitchFamily="34" charset="0"/>
              </a:rPr>
              <a:t>What We Need</a:t>
            </a:r>
            <a:r>
              <a:rPr lang="en-US" altLang="en-US" sz="3200" dirty="0" smtClean="0">
                <a:solidFill>
                  <a:schemeClr val="accent1"/>
                </a:solidFill>
                <a:effectLst>
                  <a:outerShdw blurRad="38100" dist="38100" dir="2700000" algn="tl">
                    <a:srgbClr val="C0C0C0"/>
                  </a:outerShdw>
                </a:effectLst>
                <a:latin typeface="Arial" pitchFamily="34" charset="0"/>
              </a:rPr>
              <a:t>:</a:t>
            </a:r>
          </a:p>
          <a:p>
            <a:pPr algn="ctr" eaLnBrk="1" hangingPunct="1">
              <a:spcBef>
                <a:spcPct val="20000"/>
              </a:spcBef>
              <a:defRPr/>
            </a:pPr>
            <a:r>
              <a:rPr lang="en-US" altLang="en-US" sz="3200" dirty="0" smtClean="0">
                <a:solidFill>
                  <a:schemeClr val="accent1"/>
                </a:solidFill>
                <a:effectLst>
                  <a:outerShdw blurRad="38100" dist="38100" dir="2700000" algn="tl">
                    <a:srgbClr val="C0C0C0"/>
                  </a:outerShdw>
                </a:effectLst>
                <a:latin typeface="Arial" pitchFamily="34" charset="0"/>
              </a:rPr>
              <a:t>Need to strengthen health promotion and disease prevention initiatives for </a:t>
            </a:r>
            <a:r>
              <a:rPr lang="en-US" altLang="en-US" sz="3200" b="1" dirty="0" smtClean="0">
                <a:solidFill>
                  <a:schemeClr val="accent1"/>
                </a:solidFill>
                <a:effectLst>
                  <a:outerShdw blurRad="38100" dist="38100" dir="2700000" algn="tl">
                    <a:srgbClr val="C0C0C0"/>
                  </a:outerShdw>
                </a:effectLst>
                <a:latin typeface="Arial" pitchFamily="34" charset="0"/>
              </a:rPr>
              <a:t>all</a:t>
            </a:r>
            <a:r>
              <a:rPr lang="en-US" altLang="en-US" sz="3200" dirty="0" smtClean="0">
                <a:solidFill>
                  <a:schemeClr val="accent1"/>
                </a:solidFill>
                <a:effectLst>
                  <a:outerShdw blurRad="38100" dist="38100" dir="2700000" algn="tl">
                    <a:srgbClr val="C0C0C0"/>
                  </a:outerShdw>
                </a:effectLst>
                <a:latin typeface="Arial" pitchFamily="34" charset="0"/>
              </a:rPr>
              <a:t> women, irrespective of their reproductive plans.</a:t>
            </a:r>
          </a:p>
          <a:p>
            <a:pPr algn="ctr" eaLnBrk="1" hangingPunct="1">
              <a:spcBef>
                <a:spcPct val="20000"/>
              </a:spcBef>
              <a:defRPr/>
            </a:pPr>
            <a:r>
              <a:rPr lang="en-US" altLang="en-US" sz="3200" dirty="0" smtClean="0">
                <a:solidFill>
                  <a:schemeClr val="accent1"/>
                </a:solidFill>
                <a:effectLst>
                  <a:outerShdw blurRad="38100" dist="38100" dir="2700000" algn="tl">
                    <a:srgbClr val="C0C0C0"/>
                  </a:outerShdw>
                </a:effectLst>
                <a:latin typeface="Arial" pitchFamily="34" charset="0"/>
              </a:rPr>
              <a:t>In other words:</a:t>
            </a:r>
          </a:p>
          <a:p>
            <a:pPr algn="ctr" eaLnBrk="1" hangingPunct="1">
              <a:spcBef>
                <a:spcPct val="20000"/>
              </a:spcBef>
              <a:defRPr/>
            </a:pPr>
            <a:r>
              <a:rPr lang="ja-JP" altLang="en-US" sz="4400" b="1" dirty="0" smtClean="0">
                <a:solidFill>
                  <a:schemeClr val="accent1"/>
                </a:solidFill>
                <a:effectLst>
                  <a:outerShdw blurRad="38100" dist="38100" dir="2700000" algn="tl">
                    <a:srgbClr val="C0C0C0"/>
                  </a:outerShdw>
                </a:effectLst>
                <a:latin typeface="Arial" pitchFamily="34" charset="0"/>
              </a:rPr>
              <a:t>“</a:t>
            </a:r>
            <a:r>
              <a:rPr lang="en-US" altLang="ja-JP" sz="4400" b="1" dirty="0" smtClean="0">
                <a:solidFill>
                  <a:schemeClr val="accent1"/>
                </a:solidFill>
                <a:effectLst>
                  <a:outerShdw blurRad="38100" dist="38100" dir="2700000" algn="tl">
                    <a:srgbClr val="C0C0C0"/>
                  </a:outerShdw>
                </a:effectLst>
                <a:latin typeface="Arial" pitchFamily="34" charset="0"/>
              </a:rPr>
              <a:t>Every Woman. . .Every Time</a:t>
            </a:r>
            <a:r>
              <a:rPr lang="ja-JP" altLang="en-US" sz="4400" b="1" dirty="0" smtClean="0">
                <a:solidFill>
                  <a:schemeClr val="accent1"/>
                </a:solidFill>
                <a:effectLst>
                  <a:outerShdw blurRad="38100" dist="38100" dir="2700000" algn="tl">
                    <a:srgbClr val="C0C0C0"/>
                  </a:outerShdw>
                </a:effectLst>
                <a:latin typeface="Arial" pitchFamily="34" charset="0"/>
              </a:rPr>
              <a:t>”</a:t>
            </a:r>
            <a:endParaRPr lang="en-US" altLang="ja-JP" sz="4400" b="1" dirty="0" smtClean="0">
              <a:solidFill>
                <a:schemeClr val="accent1"/>
              </a:solidFill>
              <a:effectLst>
                <a:outerShdw blurRad="38100" dist="38100" dir="2700000" algn="tl">
                  <a:srgbClr val="C0C0C0"/>
                </a:outerShdw>
              </a:effectLst>
              <a:latin typeface="Arial" pitchFamily="34" charset="0"/>
            </a:endParaRPr>
          </a:p>
          <a:p>
            <a:pPr algn="ctr" eaLnBrk="1" hangingPunct="1">
              <a:spcBef>
                <a:spcPct val="20000"/>
              </a:spcBef>
              <a:defRPr/>
            </a:pPr>
            <a:endParaRPr lang="en-US" altLang="en-US" sz="200" b="1" dirty="0" smtClean="0">
              <a:solidFill>
                <a:schemeClr val="accent1"/>
              </a:solidFill>
              <a:effectLst>
                <a:outerShdw blurRad="38100" dist="38100" dir="2700000" algn="tl">
                  <a:srgbClr val="C0C0C0"/>
                </a:outerShdw>
              </a:effectLst>
              <a:latin typeface="Arial" pitchFamily="34" charset="0"/>
            </a:endParaRPr>
          </a:p>
          <a:p>
            <a:pPr algn="ctr" eaLnBrk="1" hangingPunct="1">
              <a:spcBef>
                <a:spcPct val="20000"/>
              </a:spcBef>
              <a:defRPr/>
            </a:pPr>
            <a:r>
              <a:rPr lang="en-US" altLang="en-US" sz="2800" b="1" dirty="0" smtClean="0">
                <a:solidFill>
                  <a:schemeClr val="accent1"/>
                </a:solidFill>
                <a:effectLst>
                  <a:outerShdw blurRad="38100" dist="38100" dir="2700000" algn="tl">
                    <a:srgbClr val="C0C0C0"/>
                  </a:outerShdw>
                </a:effectLst>
                <a:latin typeface="Arial" pitchFamily="34" charset="0"/>
              </a:rPr>
              <a:t>because a woman’s health in and of itself is important.</a:t>
            </a:r>
          </a:p>
        </p:txBody>
      </p:sp>
      <p:sp>
        <p:nvSpPr>
          <p:cNvPr id="70659" name="AutoShape 8">
            <a:hlinkClick r:id="" action="ppaction://hlinkshowjump?jump=nextslide"/>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1800">
                <a:solidFill>
                  <a:srgbClr val="3333CC"/>
                </a:solidFill>
                <a:latin typeface="Garamond" panose="02020404030301010803" pitchFamily="18" charset="0"/>
              </a:rPr>
              <a:t>Next</a:t>
            </a:r>
          </a:p>
        </p:txBody>
      </p:sp>
    </p:spTree>
    <p:extLst>
      <p:ext uri="{BB962C8B-B14F-4D97-AF65-F5344CB8AC3E}">
        <p14:creationId xmlns:p14="http://schemas.microsoft.com/office/powerpoint/2010/main" val="153121612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22" name="Rectangle 6"/>
          <p:cNvSpPr>
            <a:spLocks noChangeArrowheads="1"/>
          </p:cNvSpPr>
          <p:nvPr/>
        </p:nvSpPr>
        <p:spPr bwMode="auto">
          <a:xfrm>
            <a:off x="685800" y="609600"/>
            <a:ext cx="7772400" cy="1143000"/>
          </a:xfrm>
          <a:prstGeom prst="rect">
            <a:avLst/>
          </a:prstGeom>
          <a:noFill/>
          <a:ln w="12700">
            <a:noFill/>
            <a:miter lim="800000"/>
            <a:headEnd/>
            <a:tailEnd/>
          </a:ln>
          <a:effectLst/>
        </p:spPr>
        <p:txBody>
          <a:bodyPr lIns="90488" tIns="44450" rIns="90488" bIns="44450" anchor="ctr"/>
          <a:lstStyle/>
          <a:p>
            <a:pPr algn="ctr" eaLnBrk="1" hangingPunct="1">
              <a:defRPr/>
            </a:pPr>
            <a:endParaRPr lang="en-US" sz="4000" b="1" dirty="0">
              <a:solidFill>
                <a:srgbClr val="3333FF"/>
              </a:solidFill>
              <a:effectLst>
                <a:outerShdw blurRad="38100" dist="38100" dir="2700000" algn="tl">
                  <a:srgbClr val="DDDDDD"/>
                </a:outerShdw>
              </a:effectLst>
              <a:latin typeface="Arial"/>
              <a:ea typeface="ＭＳ Ｐゴシック" charset="0"/>
              <a:cs typeface="ＭＳ Ｐゴシック" charset="0"/>
            </a:endParaRPr>
          </a:p>
        </p:txBody>
      </p:sp>
      <p:sp>
        <p:nvSpPr>
          <p:cNvPr id="700423" name="Rectangle 7"/>
          <p:cNvSpPr>
            <a:spLocks noChangeArrowheads="1"/>
          </p:cNvSpPr>
          <p:nvPr/>
        </p:nvSpPr>
        <p:spPr bwMode="auto">
          <a:xfrm>
            <a:off x="762000" y="914400"/>
            <a:ext cx="7772400" cy="4572000"/>
          </a:xfrm>
          <a:prstGeom prst="rect">
            <a:avLst/>
          </a:prstGeom>
          <a:noFill/>
          <a:ln w="12700">
            <a:noFill/>
            <a:miter lim="800000"/>
            <a:headEnd/>
            <a:tailEnd/>
          </a:ln>
          <a:effectLst/>
        </p:spPr>
        <p:txBody>
          <a:bodyPr lIns="90488" tIns="44450" rIns="90488" bIns="44450"/>
          <a:lstStyle>
            <a:lvl1pPr marL="609600" indent="-609600">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20000"/>
              </a:spcBef>
              <a:defRPr/>
            </a:pPr>
            <a:r>
              <a:rPr lang="en-US" altLang="en-US" sz="4400" b="1" dirty="0" smtClean="0">
                <a:solidFill>
                  <a:schemeClr val="accent1"/>
                </a:solidFill>
                <a:effectLst>
                  <a:outerShdw blurRad="38100" dist="38100" dir="2700000" algn="tl">
                    <a:srgbClr val="C0C0C0"/>
                  </a:outerShdw>
                </a:effectLst>
                <a:latin typeface="Arial" pitchFamily="34" charset="0"/>
              </a:rPr>
              <a:t>Warning!</a:t>
            </a:r>
          </a:p>
          <a:p>
            <a:pPr algn="ctr" eaLnBrk="1" hangingPunct="1">
              <a:spcBef>
                <a:spcPct val="20000"/>
              </a:spcBef>
              <a:defRPr/>
            </a:pPr>
            <a:r>
              <a:rPr lang="en-US" altLang="en-US" sz="4400" b="1" dirty="0" smtClean="0">
                <a:solidFill>
                  <a:schemeClr val="accent1"/>
                </a:solidFill>
                <a:effectLst>
                  <a:outerShdw blurRad="38100" dist="38100" dir="2700000" algn="tl">
                    <a:srgbClr val="C0C0C0"/>
                  </a:outerShdw>
                </a:effectLst>
                <a:latin typeface="Arial" pitchFamily="34" charset="0"/>
              </a:rPr>
              <a:t>What We</a:t>
            </a:r>
            <a:r>
              <a:rPr lang="en-US" altLang="en-US" sz="4400" b="1" dirty="0" smtClean="0">
                <a:solidFill>
                  <a:schemeClr val="accent1"/>
                </a:solidFill>
                <a:latin typeface="Arial" pitchFamily="34" charset="0"/>
              </a:rPr>
              <a:t> </a:t>
            </a:r>
            <a:r>
              <a:rPr lang="en-US" altLang="en-US" sz="4400" b="1" i="1" dirty="0" smtClean="0">
                <a:solidFill>
                  <a:schemeClr val="accent1"/>
                </a:solidFill>
                <a:effectLst>
                  <a:outerShdw blurRad="38100" dist="38100" dir="2700000" algn="tl">
                    <a:srgbClr val="C0C0C0"/>
                  </a:outerShdw>
                </a:effectLst>
                <a:latin typeface="Arial" pitchFamily="34" charset="0"/>
              </a:rPr>
              <a:t>Don’t </a:t>
            </a:r>
            <a:r>
              <a:rPr lang="en-US" altLang="en-US" sz="4400" b="1" dirty="0" smtClean="0">
                <a:solidFill>
                  <a:schemeClr val="accent1"/>
                </a:solidFill>
                <a:effectLst>
                  <a:outerShdw blurRad="38100" dist="38100" dir="2700000" algn="tl">
                    <a:srgbClr val="C0C0C0"/>
                  </a:outerShdw>
                </a:effectLst>
                <a:latin typeface="Arial" pitchFamily="34" charset="0"/>
              </a:rPr>
              <a:t>Need</a:t>
            </a:r>
            <a:r>
              <a:rPr lang="en-US" altLang="en-US" sz="3200" dirty="0" smtClean="0">
                <a:solidFill>
                  <a:schemeClr val="accent1"/>
                </a:solidFill>
                <a:effectLst>
                  <a:outerShdw blurRad="38100" dist="38100" dir="2700000" algn="tl">
                    <a:srgbClr val="C0C0C0"/>
                  </a:outerShdw>
                </a:effectLst>
                <a:latin typeface="Arial" pitchFamily="34" charset="0"/>
              </a:rPr>
              <a:t>. . .</a:t>
            </a:r>
          </a:p>
          <a:p>
            <a:pPr algn="ctr" eaLnBrk="1" hangingPunct="1">
              <a:spcBef>
                <a:spcPct val="20000"/>
              </a:spcBef>
              <a:defRPr/>
            </a:pPr>
            <a:r>
              <a:rPr lang="en-US" altLang="en-US" sz="3200" dirty="0" smtClean="0">
                <a:solidFill>
                  <a:schemeClr val="accent1"/>
                </a:solidFill>
                <a:effectLst>
                  <a:outerShdw blurRad="38100" dist="38100" dir="2700000" algn="tl">
                    <a:srgbClr val="C0C0C0"/>
                  </a:outerShdw>
                </a:effectLst>
                <a:latin typeface="Arial" pitchFamily="34" charset="0"/>
              </a:rPr>
              <a:t>A new categorical service called the</a:t>
            </a:r>
          </a:p>
          <a:p>
            <a:pPr algn="ctr" eaLnBrk="1" hangingPunct="1">
              <a:spcBef>
                <a:spcPct val="20000"/>
              </a:spcBef>
              <a:defRPr/>
            </a:pPr>
            <a:r>
              <a:rPr lang="ja-JP" altLang="en-US" sz="4400" dirty="0" smtClean="0">
                <a:solidFill>
                  <a:schemeClr val="accent1"/>
                </a:solidFill>
                <a:effectLst>
                  <a:outerShdw blurRad="38100" dist="38100" dir="2700000" algn="tl">
                    <a:srgbClr val="C0C0C0"/>
                  </a:outerShdw>
                </a:effectLst>
                <a:latin typeface="Arial" pitchFamily="34" charset="0"/>
              </a:rPr>
              <a:t>“</a:t>
            </a:r>
            <a:r>
              <a:rPr lang="en-US" altLang="ja-JP" sz="4400" b="1" dirty="0" smtClean="0">
                <a:solidFill>
                  <a:schemeClr val="accent1"/>
                </a:solidFill>
                <a:effectLst>
                  <a:outerShdw blurRad="38100" dist="38100" dir="2700000" algn="tl">
                    <a:srgbClr val="C0C0C0"/>
                  </a:outerShdw>
                </a:effectLst>
                <a:latin typeface="Arial" pitchFamily="34" charset="0"/>
              </a:rPr>
              <a:t>Preconception visit</a:t>
            </a:r>
            <a:r>
              <a:rPr lang="ja-JP" altLang="en-US" sz="4400" b="1" dirty="0" smtClean="0">
                <a:solidFill>
                  <a:schemeClr val="accent1"/>
                </a:solidFill>
                <a:effectLst>
                  <a:outerShdw blurRad="38100" dist="38100" dir="2700000" algn="tl">
                    <a:srgbClr val="C0C0C0"/>
                  </a:outerShdw>
                </a:effectLst>
                <a:latin typeface="Arial" pitchFamily="34" charset="0"/>
              </a:rPr>
              <a:t>”</a:t>
            </a:r>
            <a:r>
              <a:rPr lang="en-US" altLang="ja-JP" sz="4400" b="1" dirty="0" smtClean="0">
                <a:solidFill>
                  <a:schemeClr val="accent1"/>
                </a:solidFill>
                <a:effectLst>
                  <a:outerShdw blurRad="38100" dist="38100" dir="2700000" algn="tl">
                    <a:srgbClr val="C0C0C0"/>
                  </a:outerShdw>
                </a:effectLst>
                <a:latin typeface="Arial" pitchFamily="34" charset="0"/>
              </a:rPr>
              <a:t> </a:t>
            </a:r>
          </a:p>
          <a:p>
            <a:pPr algn="ctr" eaLnBrk="1" hangingPunct="1">
              <a:spcBef>
                <a:spcPct val="20000"/>
              </a:spcBef>
              <a:defRPr/>
            </a:pPr>
            <a:r>
              <a:rPr lang="en-US" altLang="ja-JP" sz="3200" dirty="0" smtClean="0">
                <a:solidFill>
                  <a:schemeClr val="accent1"/>
                </a:solidFill>
                <a:effectLst>
                  <a:outerShdw blurRad="38100" dist="38100" dir="2700000" algn="tl">
                    <a:srgbClr val="C0C0C0"/>
                  </a:outerShdw>
                </a:effectLst>
                <a:latin typeface="Arial" pitchFamily="34" charset="0"/>
              </a:rPr>
              <a:t>for all women at risk for pregnancy</a:t>
            </a:r>
            <a:endParaRPr lang="en-US" altLang="en-US" sz="3200" dirty="0" smtClean="0">
              <a:solidFill>
                <a:schemeClr val="accent1"/>
              </a:solidFill>
              <a:effectLst>
                <a:outerShdw blurRad="38100" dist="38100" dir="2700000" algn="tl">
                  <a:srgbClr val="C0C0C0"/>
                </a:outerShdw>
              </a:effectLst>
              <a:latin typeface="Arial" pitchFamily="34" charset="0"/>
            </a:endParaRPr>
          </a:p>
        </p:txBody>
      </p:sp>
      <p:sp>
        <p:nvSpPr>
          <p:cNvPr id="71684" name="AutoShape 8">
            <a:hlinkClick r:id="" action="ppaction://hlinkshowjump?jump=nextslide"/>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1800">
                <a:solidFill>
                  <a:srgbClr val="3333CC"/>
                </a:solidFill>
                <a:latin typeface="Garamond" panose="02020404030301010803" pitchFamily="18" charset="0"/>
              </a:rPr>
              <a:t>Next</a:t>
            </a:r>
          </a:p>
        </p:txBody>
      </p:sp>
    </p:spTree>
    <p:extLst>
      <p:ext uri="{BB962C8B-B14F-4D97-AF65-F5344CB8AC3E}">
        <p14:creationId xmlns:p14="http://schemas.microsoft.com/office/powerpoint/2010/main" val="360359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Autofit/>
          </a:bodyPr>
          <a:lstStyle/>
          <a:p>
            <a:r>
              <a:rPr lang="en-US" sz="2800" dirty="0"/>
              <a:t>The rationale for preconception health promotion</a:t>
            </a:r>
          </a:p>
          <a:p>
            <a:r>
              <a:rPr lang="en-US" sz="2800" dirty="0"/>
              <a:t>Major milestones in the movement</a:t>
            </a:r>
          </a:p>
          <a:p>
            <a:r>
              <a:rPr lang="en-US" sz="2800" dirty="0"/>
              <a:t>What it means for providers of women’s health care</a:t>
            </a:r>
          </a:p>
          <a:p>
            <a:r>
              <a:rPr lang="en-US" sz="2800" dirty="0"/>
              <a:t>Overview of </a:t>
            </a:r>
            <a:r>
              <a:rPr lang="en-US" sz="2800" dirty="0" smtClean="0"/>
              <a:t>components of preconception health promotion and opportunities to learn more</a:t>
            </a:r>
            <a:endParaRPr lang="en-US" sz="2800" dirty="0"/>
          </a:p>
        </p:txBody>
      </p:sp>
    </p:spTree>
    <p:extLst>
      <p:ext uri="{BB962C8B-B14F-4D97-AF65-F5344CB8AC3E}">
        <p14:creationId xmlns:p14="http://schemas.microsoft.com/office/powerpoint/2010/main" val="6591379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2"/>
          <p:cNvSpPr>
            <a:spLocks noGrp="1" noChangeArrowheads="1"/>
          </p:cNvSpPr>
          <p:nvPr>
            <p:ph type="title"/>
          </p:nvPr>
        </p:nvSpPr>
        <p:spPr/>
        <p:txBody>
          <a:bodyPr/>
          <a:lstStyle/>
          <a:p>
            <a:r>
              <a:rPr lang="en-US" altLang="en-US" smtClean="0"/>
              <a:t>For Every Woman of Childbearing</a:t>
            </a:r>
            <a:br>
              <a:rPr lang="en-US" altLang="en-US" smtClean="0"/>
            </a:br>
            <a:r>
              <a:rPr lang="en-US" altLang="en-US" smtClean="0"/>
              <a:t>Potential, Every Time She is Seen</a:t>
            </a:r>
          </a:p>
        </p:txBody>
      </p:sp>
      <p:sp>
        <p:nvSpPr>
          <p:cNvPr id="73731" name="Rectangle 3"/>
          <p:cNvSpPr>
            <a:spLocks noGrp="1" noChangeArrowheads="1"/>
          </p:cNvSpPr>
          <p:nvPr>
            <p:ph idx="1"/>
          </p:nvPr>
        </p:nvSpPr>
        <p:spPr/>
        <p:txBody>
          <a:bodyPr>
            <a:noAutofit/>
          </a:bodyPr>
          <a:lstStyle/>
          <a:p>
            <a:r>
              <a:rPr lang="en-US" altLang="en-US" sz="2800" dirty="0" smtClean="0"/>
              <a:t>Identify modifiable and </a:t>
            </a:r>
            <a:r>
              <a:rPr lang="en-US" altLang="en-US" sz="2800" dirty="0" err="1" smtClean="0"/>
              <a:t>nonmodifiable</a:t>
            </a:r>
            <a:r>
              <a:rPr lang="en-US" altLang="en-US" sz="2800" dirty="0" smtClean="0"/>
              <a:t> risk factors for poor health and poor pregnancy outcomes before conception</a:t>
            </a:r>
          </a:p>
          <a:p>
            <a:r>
              <a:rPr lang="en-US" altLang="en-US" sz="2800" dirty="0" smtClean="0"/>
              <a:t>Provide timely counseling about risks and strategies to reduce the potential impact of the risks on her own health and the health of any future pregnancies</a:t>
            </a:r>
          </a:p>
          <a:p>
            <a:r>
              <a:rPr lang="en-US" altLang="en-US" sz="2800" dirty="0" smtClean="0"/>
              <a:t>Provide risk reduction strategies consistent with best practices.</a:t>
            </a:r>
          </a:p>
        </p:txBody>
      </p:sp>
      <p:sp>
        <p:nvSpPr>
          <p:cNvPr id="73732" name="AutoShape 5">
            <a:hlinkClick r:id="rId2" action="ppaction://hlinksldjump"/>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solidFill>
                  <a:srgbClr val="3333CC"/>
                </a:solidFill>
                <a:latin typeface="Garamond" panose="02020404030301010803" pitchFamily="18" charset="0"/>
              </a:rPr>
              <a:t>Next</a:t>
            </a:r>
          </a:p>
        </p:txBody>
      </p:sp>
    </p:spTree>
    <p:extLst>
      <p:ext uri="{BB962C8B-B14F-4D97-AF65-F5344CB8AC3E}">
        <p14:creationId xmlns:p14="http://schemas.microsoft.com/office/powerpoint/2010/main" val="279290776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Grp="1" noChangeArrowheads="1"/>
          </p:cNvSpPr>
          <p:nvPr>
            <p:ph type="title"/>
          </p:nvPr>
        </p:nvSpPr>
        <p:spPr/>
        <p:txBody>
          <a:bodyPr/>
          <a:lstStyle/>
          <a:p>
            <a:r>
              <a:rPr lang="ja-JP" altLang="en-US" smtClean="0"/>
              <a:t>“</a:t>
            </a:r>
            <a:r>
              <a:rPr lang="en-US" altLang="ja-JP" smtClean="0"/>
              <a:t>Every Woman, Every Time</a:t>
            </a:r>
            <a:r>
              <a:rPr lang="ja-JP" altLang="en-US" smtClean="0"/>
              <a:t>”</a:t>
            </a:r>
            <a:r>
              <a:rPr lang="en-US" altLang="ja-JP" smtClean="0"/>
              <a:t> is Opportunistic Care </a:t>
            </a:r>
            <a:endParaRPr lang="en-US" altLang="en-US" smtClean="0"/>
          </a:p>
        </p:txBody>
      </p:sp>
      <p:sp>
        <p:nvSpPr>
          <p:cNvPr id="74755" name="Rectangle 3"/>
          <p:cNvSpPr>
            <a:spLocks noGrp="1" noChangeArrowheads="1"/>
          </p:cNvSpPr>
          <p:nvPr>
            <p:ph idx="1"/>
          </p:nvPr>
        </p:nvSpPr>
        <p:spPr/>
        <p:txBody>
          <a:bodyPr>
            <a:normAutofit fontScale="92500"/>
          </a:bodyPr>
          <a:lstStyle/>
          <a:p>
            <a:r>
              <a:rPr lang="en-US" altLang="en-US" sz="2400" dirty="0" smtClean="0"/>
              <a:t>Takes advantage of all health care encounters to stress prevention opportunities throughout the lifespan</a:t>
            </a:r>
          </a:p>
          <a:p>
            <a:r>
              <a:rPr lang="en-US" altLang="en-US" sz="2400" dirty="0" smtClean="0"/>
              <a:t>Recognizes that in almost all cases preconception wellness results in good health for women, irrespective of pregnancy intentions</a:t>
            </a:r>
          </a:p>
          <a:p>
            <a:r>
              <a:rPr lang="en-US" altLang="en-US" sz="2400" dirty="0" smtClean="0"/>
              <a:t>Addresses conception and contraception choices at every encounter</a:t>
            </a:r>
          </a:p>
          <a:p>
            <a:r>
              <a:rPr lang="en-US" altLang="en-US" sz="2400" dirty="0" smtClean="0"/>
              <a:t>Involves all medical specialties—not only those directly involved in reproductive health</a:t>
            </a:r>
          </a:p>
          <a:p>
            <a:r>
              <a:rPr lang="en-US" altLang="en-US" sz="2400" dirty="0" smtClean="0"/>
              <a:t>The </a:t>
            </a:r>
            <a:r>
              <a:rPr lang="ja-JP" altLang="en-US" sz="2400" dirty="0" smtClean="0"/>
              <a:t>“</a:t>
            </a:r>
            <a:r>
              <a:rPr lang="en-US" altLang="ja-JP" sz="2400" dirty="0" smtClean="0"/>
              <a:t>every woman—every time</a:t>
            </a:r>
            <a:r>
              <a:rPr lang="ja-JP" altLang="en-US" sz="2400" dirty="0" smtClean="0"/>
              <a:t>”</a:t>
            </a:r>
            <a:r>
              <a:rPr lang="en-US" altLang="ja-JP" sz="2400" dirty="0" smtClean="0"/>
              <a:t> theme is the focus of Module 2 of this curriculum.  </a:t>
            </a:r>
          </a:p>
          <a:p>
            <a:endParaRPr lang="en-US" altLang="en-US" dirty="0" smtClean="0"/>
          </a:p>
        </p:txBody>
      </p:sp>
      <p:sp>
        <p:nvSpPr>
          <p:cNvPr id="74761" name="AutoShape 5">
            <a:hlinkClick r:id="rId2" action="ppaction://hlinksldjump"/>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solidFill>
                  <a:srgbClr val="3333CC"/>
                </a:solidFill>
                <a:latin typeface="Garamond" panose="02020404030301010803" pitchFamily="18" charset="0"/>
                <a:hlinkClick r:id="rId3" action="ppaction://hlinksldjump"/>
              </a:rPr>
              <a:t>Next</a:t>
            </a:r>
            <a:endParaRPr lang="en-US" altLang="en-US" sz="1800">
              <a:solidFill>
                <a:srgbClr val="3333CC"/>
              </a:solidFill>
              <a:latin typeface="Garamond" panose="02020404030301010803" pitchFamily="18" charset="0"/>
            </a:endParaRPr>
          </a:p>
        </p:txBody>
      </p:sp>
    </p:spTree>
    <p:extLst>
      <p:ext uri="{BB962C8B-B14F-4D97-AF65-F5344CB8AC3E}">
        <p14:creationId xmlns:p14="http://schemas.microsoft.com/office/powerpoint/2010/main" val="298263801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p:txBody>
          <a:bodyPr/>
          <a:lstStyle/>
          <a:p>
            <a:r>
              <a:rPr lang="en-US" altLang="en-US" smtClean="0"/>
              <a:t>Issues in Specialty Care</a:t>
            </a:r>
          </a:p>
        </p:txBody>
      </p:sp>
      <p:sp>
        <p:nvSpPr>
          <p:cNvPr id="75779" name="Rectangle 3"/>
          <p:cNvSpPr>
            <a:spLocks noGrp="1" noChangeArrowheads="1"/>
          </p:cNvSpPr>
          <p:nvPr>
            <p:ph idx="1"/>
          </p:nvPr>
        </p:nvSpPr>
        <p:spPr/>
        <p:txBody>
          <a:bodyPr>
            <a:noAutofit/>
          </a:bodyPr>
          <a:lstStyle/>
          <a:p>
            <a:r>
              <a:rPr lang="en-US" altLang="en-US" sz="2000" dirty="0" smtClean="0"/>
              <a:t>Identify women with high risk conditions (e.g. medical conditions, history of poor pregnancy outcomes, etc.) and provide information on the nature of the risks</a:t>
            </a:r>
          </a:p>
          <a:p>
            <a:r>
              <a:rPr lang="en-US" altLang="en-US" sz="2000" dirty="0" smtClean="0"/>
              <a:t>Provide women with appropriate evidence based care (see module 3: Targeted Service for Women/Couples with High Risk Conditions) or refer her to a specialist or subspecialist prepared to offer consultation or to assume management of the woman</a:t>
            </a:r>
            <a:r>
              <a:rPr lang="ja-JP" altLang="en-US" sz="2000" dirty="0" smtClean="0"/>
              <a:t>’</a:t>
            </a:r>
            <a:r>
              <a:rPr lang="en-US" altLang="ja-JP" sz="2000" dirty="0" smtClean="0"/>
              <a:t>s condition </a:t>
            </a:r>
          </a:p>
          <a:p>
            <a:r>
              <a:rPr lang="en-US" altLang="en-US" sz="2000" dirty="0" smtClean="0"/>
              <a:t>Specialists and subspecialists need to consider lifespan issues beyond  their own specialty so that the woman receives comprehensive assessments</a:t>
            </a:r>
          </a:p>
          <a:p>
            <a:r>
              <a:rPr lang="en-US" altLang="en-US" sz="2000" dirty="0" smtClean="0"/>
              <a:t>Care regimens and recommendations must be coordinated between referring and referral providers to avoid patient confusion</a:t>
            </a:r>
          </a:p>
        </p:txBody>
      </p:sp>
      <p:sp>
        <p:nvSpPr>
          <p:cNvPr id="75784" name="AutoShape 5">
            <a:hlinkClick r:id="rId2" action="ppaction://hlinksldjump"/>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solidFill>
                  <a:srgbClr val="3333CC"/>
                </a:solidFill>
                <a:latin typeface="Garamond" panose="02020404030301010803" pitchFamily="18" charset="0"/>
                <a:hlinkClick r:id="rId3" action="ppaction://hlinksldjump"/>
              </a:rPr>
              <a:t>Next</a:t>
            </a:r>
            <a:endParaRPr lang="en-US" altLang="en-US" sz="1800">
              <a:solidFill>
                <a:srgbClr val="3333CC"/>
              </a:solidFill>
              <a:latin typeface="Garamond" panose="02020404030301010803" pitchFamily="18" charset="0"/>
            </a:endParaRPr>
          </a:p>
        </p:txBody>
      </p:sp>
    </p:spTree>
    <p:extLst>
      <p:ext uri="{BB962C8B-B14F-4D97-AF65-F5344CB8AC3E}">
        <p14:creationId xmlns:p14="http://schemas.microsoft.com/office/powerpoint/2010/main" val="226685213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ChangeArrowheads="1"/>
          </p:cNvSpPr>
          <p:nvPr>
            <p:ph type="title"/>
          </p:nvPr>
        </p:nvSpPr>
        <p:spPr/>
        <p:txBody>
          <a:bodyPr/>
          <a:lstStyle/>
          <a:p>
            <a:r>
              <a:rPr lang="en-US" altLang="en-US" dirty="0" smtClean="0"/>
              <a:t>How Does the Clinician Fit Preconception Health Promotion into an Encounter?</a:t>
            </a:r>
          </a:p>
        </p:txBody>
      </p:sp>
      <p:sp>
        <p:nvSpPr>
          <p:cNvPr id="76803" name="Rectangle 3"/>
          <p:cNvSpPr>
            <a:spLocks noGrp="1" noChangeArrowheads="1"/>
          </p:cNvSpPr>
          <p:nvPr>
            <p:ph idx="4294967295"/>
          </p:nvPr>
        </p:nvSpPr>
        <p:spPr>
          <a:xfrm>
            <a:off x="1154113" y="2227263"/>
            <a:ext cx="7416831" cy="3632200"/>
          </a:xfrm>
        </p:spPr>
        <p:txBody>
          <a:bodyPr>
            <a:normAutofit/>
          </a:bodyPr>
          <a:lstStyle/>
          <a:p>
            <a:pPr marL="0" indent="0">
              <a:buNone/>
            </a:pPr>
            <a:r>
              <a:rPr lang="en-US" altLang="en-US" sz="3200" dirty="0" smtClean="0"/>
              <a:t>If you take care of women of reproductive potential . . .</a:t>
            </a:r>
            <a:r>
              <a:rPr lang="ja-JP" altLang="en-US" sz="3200" dirty="0" smtClean="0"/>
              <a:t>“</a:t>
            </a:r>
            <a:r>
              <a:rPr lang="en-US" altLang="ja-JP" sz="3200" dirty="0" smtClean="0"/>
              <a:t>It</a:t>
            </a:r>
            <a:r>
              <a:rPr lang="ja-JP" altLang="en-US" sz="3200" dirty="0" smtClean="0"/>
              <a:t>’</a:t>
            </a:r>
            <a:r>
              <a:rPr lang="en-US" altLang="ja-JP" sz="3200" dirty="0" smtClean="0"/>
              <a:t>s </a:t>
            </a:r>
            <a:r>
              <a:rPr lang="en-US" altLang="ja-JP" sz="3200" b="1" dirty="0" smtClean="0"/>
              <a:t>not a question of whether </a:t>
            </a:r>
            <a:r>
              <a:rPr lang="en-US" altLang="en-US" sz="3200" dirty="0" smtClean="0"/>
              <a:t>you provide preconception care, rather it’</a:t>
            </a:r>
            <a:r>
              <a:rPr lang="en-US" altLang="ja-JP" sz="3200" dirty="0" smtClean="0"/>
              <a:t>s a </a:t>
            </a:r>
            <a:r>
              <a:rPr lang="en-US" altLang="en-US" sz="3200" b="1" dirty="0" smtClean="0"/>
              <a:t>question of what kind </a:t>
            </a:r>
            <a:r>
              <a:rPr lang="en-US" altLang="en-US" sz="3200" dirty="0" smtClean="0"/>
              <a:t>of preconception care you are providing.</a:t>
            </a:r>
            <a:r>
              <a:rPr lang="ja-JP" altLang="en-US" sz="3200" dirty="0" smtClean="0"/>
              <a:t>”</a:t>
            </a:r>
            <a:endParaRPr lang="en-US" altLang="ja-JP" sz="3200" dirty="0" smtClean="0"/>
          </a:p>
          <a:p>
            <a:pPr marL="0" indent="0" algn="r">
              <a:buNone/>
            </a:pPr>
            <a:r>
              <a:rPr lang="en-US" altLang="en-US" sz="1200" dirty="0" smtClean="0"/>
              <a:t>Stanford J.B. &amp; Hobbins D. (2001) in:  Ratcliff, et. al., Family Practice Obstetrics (2</a:t>
            </a:r>
            <a:r>
              <a:rPr lang="en-US" altLang="en-US" sz="1200" baseline="30000" dirty="0" smtClean="0"/>
              <a:t>nd</a:t>
            </a:r>
            <a:r>
              <a:rPr lang="en-US" altLang="en-US" sz="1200" dirty="0" smtClean="0"/>
              <a:t> </a:t>
            </a:r>
            <a:r>
              <a:rPr lang="en-US" altLang="en-US" sz="1200" dirty="0" err="1" smtClean="0"/>
              <a:t>ed</a:t>
            </a:r>
            <a:r>
              <a:rPr lang="en-US" altLang="en-US" sz="1200" dirty="0" smtClean="0"/>
              <a:t>).</a:t>
            </a:r>
          </a:p>
        </p:txBody>
      </p:sp>
      <p:sp>
        <p:nvSpPr>
          <p:cNvPr id="76804" name="AutoShape 5">
            <a:hlinkClick r:id="" action="ppaction://hlinkshowjump?jump=nextslide"/>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solidFill>
                  <a:srgbClr val="3333CC"/>
                </a:solidFill>
                <a:latin typeface="Garamond" panose="02020404030301010803" pitchFamily="18" charset="0"/>
              </a:rPr>
              <a:t>Next</a:t>
            </a:r>
          </a:p>
        </p:txBody>
      </p:sp>
    </p:spTree>
    <p:extLst>
      <p:ext uri="{BB962C8B-B14F-4D97-AF65-F5344CB8AC3E}">
        <p14:creationId xmlns:p14="http://schemas.microsoft.com/office/powerpoint/2010/main" val="80869641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90" name="Rectangle 6"/>
          <p:cNvSpPr>
            <a:spLocks noChangeArrowheads="1"/>
          </p:cNvSpPr>
          <p:nvPr/>
        </p:nvSpPr>
        <p:spPr bwMode="auto">
          <a:xfrm>
            <a:off x="685800" y="2130424"/>
            <a:ext cx="7772400" cy="2746375"/>
          </a:xfrm>
          <a:prstGeom prst="rect">
            <a:avLst/>
          </a:prstGeom>
          <a:noFill/>
          <a:ln w="12700">
            <a:noFill/>
            <a:miter lim="800000"/>
            <a:headEnd/>
            <a:tailEnd/>
          </a:ln>
          <a:effectLst/>
        </p:spPr>
        <p:txBody>
          <a:bodyPr lIns="90488" tIns="44450" rIns="90488" bIns="44450"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en-US" altLang="en-US" sz="4000" dirty="0" smtClean="0">
                <a:solidFill>
                  <a:schemeClr val="accent1"/>
                </a:solidFill>
                <a:latin typeface="Arial" pitchFamily="34" charset="0"/>
              </a:rPr>
              <a:t>How will the preconception health care initiative and this curriculum help me clinically?</a:t>
            </a:r>
          </a:p>
          <a:p>
            <a:pPr algn="ctr" eaLnBrk="1" hangingPunct="1">
              <a:defRPr/>
            </a:pPr>
            <a:r>
              <a:rPr lang="en-US" altLang="en-US" sz="4000" b="1" dirty="0" smtClean="0">
                <a:solidFill>
                  <a:schemeClr val="accent1"/>
                </a:solidFill>
                <a:latin typeface="Arial" pitchFamily="34" charset="0"/>
              </a:rPr>
              <a:t>  </a:t>
            </a:r>
          </a:p>
          <a:p>
            <a:pPr algn="ctr" eaLnBrk="1" hangingPunct="1">
              <a:defRPr/>
            </a:pPr>
            <a:r>
              <a:rPr lang="en-US" altLang="en-US" sz="4000" b="1" dirty="0" smtClean="0">
                <a:solidFill>
                  <a:schemeClr val="accent1"/>
                </a:solidFill>
                <a:latin typeface="Arial" pitchFamily="34" charset="0"/>
              </a:rPr>
              <a:t>Can I </a:t>
            </a:r>
            <a:r>
              <a:rPr lang="en-US" altLang="en-US" sz="4000" b="1" i="1" dirty="0" smtClean="0">
                <a:solidFill>
                  <a:schemeClr val="accent1"/>
                </a:solidFill>
                <a:latin typeface="Arial" pitchFamily="34" charset="0"/>
              </a:rPr>
              <a:t>REALLY</a:t>
            </a:r>
            <a:r>
              <a:rPr lang="en-US" altLang="en-US" sz="4000" b="1" dirty="0" smtClean="0">
                <a:solidFill>
                  <a:schemeClr val="accent1"/>
                </a:solidFill>
                <a:latin typeface="Arial" pitchFamily="34" charset="0"/>
              </a:rPr>
              <a:t> do one more thing?</a:t>
            </a:r>
          </a:p>
        </p:txBody>
      </p:sp>
      <p:sp>
        <p:nvSpPr>
          <p:cNvPr id="77827" name="Rectangle 7"/>
          <p:cNvSpPr>
            <a:spLocks noChangeArrowheads="1"/>
          </p:cNvSpPr>
          <p:nvPr/>
        </p:nvSpPr>
        <p:spPr bwMode="auto">
          <a:xfrm>
            <a:off x="1371600" y="38862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buFontTx/>
              <a:buNone/>
            </a:pPr>
            <a:endParaRPr lang="en-US" altLang="en-US" sz="2800">
              <a:solidFill>
                <a:srgbClr val="3333FF"/>
              </a:solidFill>
            </a:endParaRPr>
          </a:p>
        </p:txBody>
      </p:sp>
      <p:sp>
        <p:nvSpPr>
          <p:cNvPr id="77828" name="AutoShape 8">
            <a:hlinkClick r:id="" action="ppaction://hlinkshowjump?jump=nextslide"/>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1800">
                <a:solidFill>
                  <a:srgbClr val="3333CC"/>
                </a:solidFill>
                <a:latin typeface="Garamond" panose="02020404030301010803" pitchFamily="18" charset="0"/>
              </a:rPr>
              <a:t>Next</a:t>
            </a:r>
          </a:p>
        </p:txBody>
      </p:sp>
    </p:spTree>
    <p:extLst>
      <p:ext uri="{BB962C8B-B14F-4D97-AF65-F5344CB8AC3E}">
        <p14:creationId xmlns:p14="http://schemas.microsoft.com/office/powerpoint/2010/main" val="419981682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Preconception Website</a:t>
            </a:r>
          </a:p>
        </p:txBody>
      </p:sp>
      <p:sp>
        <p:nvSpPr>
          <p:cNvPr id="106498" name="Content Placeholder 2"/>
          <p:cNvSpPr>
            <a:spLocks noGrp="1"/>
          </p:cNvSpPr>
          <p:nvPr>
            <p:ph idx="1"/>
          </p:nvPr>
        </p:nvSpPr>
        <p:spPr/>
        <p:txBody>
          <a:bodyPr>
            <a:normAutofit/>
          </a:bodyPr>
          <a:lstStyle/>
          <a:p>
            <a:r>
              <a:rPr lang="en-US" sz="3600" dirty="0" smtClean="0"/>
              <a:t>The PCCHC Clinical Workgroup has created a website, </a:t>
            </a:r>
            <a:r>
              <a:rPr lang="en-US" sz="3600" dirty="0" smtClean="0">
                <a:hlinkClick r:id="rId2"/>
              </a:rPr>
              <a:t>www.beforeandbeyond.org</a:t>
            </a:r>
            <a:r>
              <a:rPr lang="en-US" sz="3600" dirty="0" smtClean="0"/>
              <a:t>, to provide clinicians with guidance and guidelines around preconception and </a:t>
            </a:r>
            <a:r>
              <a:rPr lang="en-US" sz="3600" dirty="0" err="1" smtClean="0"/>
              <a:t>interconception</a:t>
            </a:r>
            <a:r>
              <a:rPr lang="en-US" sz="3600" dirty="0" smtClean="0"/>
              <a:t> health care.  </a:t>
            </a:r>
            <a:endParaRPr lang="en-US" dirty="0"/>
          </a:p>
        </p:txBody>
      </p:sp>
      <p:sp>
        <p:nvSpPr>
          <p:cNvPr id="78852" name="AutoShape 5">
            <a:hlinkClick r:id="" action="ppaction://hlinkshowjump?jump=nextslide"/>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1800">
                <a:solidFill>
                  <a:srgbClr val="3333CC"/>
                </a:solidFill>
                <a:latin typeface="Garamond" panose="02020404030301010803" pitchFamily="18" charset="0"/>
              </a:rPr>
              <a:t>Next</a:t>
            </a:r>
          </a:p>
        </p:txBody>
      </p:sp>
    </p:spTree>
    <p:extLst>
      <p:ext uri="{BB962C8B-B14F-4D97-AF65-F5344CB8AC3E}">
        <p14:creationId xmlns:p14="http://schemas.microsoft.com/office/powerpoint/2010/main" val="79185039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Preconception Website</a:t>
            </a:r>
          </a:p>
        </p:txBody>
      </p:sp>
      <p:sp>
        <p:nvSpPr>
          <p:cNvPr id="79875" name="Content Placeholder 2"/>
          <p:cNvSpPr>
            <a:spLocks noGrp="1"/>
          </p:cNvSpPr>
          <p:nvPr>
            <p:ph idx="1"/>
          </p:nvPr>
        </p:nvSpPr>
        <p:spPr/>
        <p:txBody>
          <a:bodyPr>
            <a:noAutofit/>
          </a:bodyPr>
          <a:lstStyle/>
          <a:p>
            <a:pPr marL="0" indent="0">
              <a:buNone/>
            </a:pPr>
            <a:r>
              <a:rPr lang="en-US" altLang="en-US" sz="2400" dirty="0" smtClean="0"/>
              <a:t>The website includes:</a:t>
            </a:r>
          </a:p>
          <a:p>
            <a:r>
              <a:rPr lang="en-US" altLang="en-US" sz="2000" dirty="0" smtClean="0"/>
              <a:t> Other CME offerings</a:t>
            </a:r>
          </a:p>
          <a:p>
            <a:r>
              <a:rPr lang="en-US" altLang="en-US" sz="2000" dirty="0" smtClean="0"/>
              <a:t> Practice resources including an evidence-based toolkit to help clinicians integrate preconception/</a:t>
            </a:r>
            <a:r>
              <a:rPr lang="en-US" altLang="en-US" sz="2000" dirty="0" err="1" smtClean="0"/>
              <a:t>interconception</a:t>
            </a:r>
            <a:r>
              <a:rPr lang="en-US" altLang="en-US" sz="2000" dirty="0" smtClean="0"/>
              <a:t> care into routine practice</a:t>
            </a:r>
          </a:p>
          <a:p>
            <a:r>
              <a:rPr lang="en-US" altLang="en-US" sz="2000" dirty="0" smtClean="0"/>
              <a:t> Links to patient resources such as “Show Your Love”</a:t>
            </a:r>
          </a:p>
          <a:p>
            <a:r>
              <a:rPr lang="en-US" altLang="en-US" sz="2000" dirty="0" smtClean="0"/>
              <a:t> Key articles and guidance (including all of the articles from </a:t>
            </a:r>
            <a:r>
              <a:rPr lang="ja-JP" altLang="en-US" sz="2000" dirty="0" smtClean="0"/>
              <a:t>“</a:t>
            </a:r>
            <a:r>
              <a:rPr lang="en-US" altLang="ja-JP" sz="2000" dirty="0" smtClean="0"/>
              <a:t>Preconception Health and Health Care:  The Clinical Content of Preconception Care</a:t>
            </a:r>
            <a:r>
              <a:rPr lang="ja-JP" altLang="en-US" sz="2000" dirty="0" smtClean="0"/>
              <a:t>”</a:t>
            </a:r>
            <a:r>
              <a:rPr lang="en-US" altLang="ja-JP" sz="2000" dirty="0" smtClean="0"/>
              <a:t> AJOG, December 2008 and from 2 other special journal  issues dedicated to preconception health)</a:t>
            </a:r>
          </a:p>
        </p:txBody>
      </p:sp>
      <p:sp>
        <p:nvSpPr>
          <p:cNvPr id="79881" name="AutoShape 5">
            <a:hlinkClick r:id="" action="ppaction://hlinkshowjump?jump=nextslide"/>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1800">
                <a:solidFill>
                  <a:srgbClr val="3333CC"/>
                </a:solidFill>
                <a:latin typeface="Garamond" panose="02020404030301010803" pitchFamily="18" charset="0"/>
              </a:rPr>
              <a:t>Next</a:t>
            </a:r>
          </a:p>
        </p:txBody>
      </p:sp>
    </p:spTree>
    <p:extLst>
      <p:ext uri="{BB962C8B-B14F-4D97-AF65-F5344CB8AC3E}">
        <p14:creationId xmlns:p14="http://schemas.microsoft.com/office/powerpoint/2010/main" val="414054044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New Clinical Resource on </a:t>
            </a:r>
            <a:r>
              <a:rPr lang="en-US" altLang="en-US" dirty="0" err="1" smtClean="0"/>
              <a:t>beforeandbeyond</a:t>
            </a:r>
            <a:r>
              <a:rPr lang="en-US" altLang="en-US" dirty="0" smtClean="0"/>
              <a:t> </a:t>
            </a:r>
            <a:r>
              <a:rPr lang="en-US" altLang="en-US" dirty="0" err="1" smtClean="0"/>
              <a:t>webSite</a:t>
            </a:r>
            <a:endParaRPr lang="en-US" altLang="en-US" dirty="0" smtClean="0"/>
          </a:p>
        </p:txBody>
      </p:sp>
      <p:sp>
        <p:nvSpPr>
          <p:cNvPr id="80899" name="Content Placeholder 2"/>
          <p:cNvSpPr>
            <a:spLocks noGrp="1"/>
          </p:cNvSpPr>
          <p:nvPr>
            <p:ph idx="1"/>
          </p:nvPr>
        </p:nvSpPr>
        <p:spPr/>
        <p:txBody>
          <a:bodyPr>
            <a:normAutofit/>
          </a:bodyPr>
          <a:lstStyle/>
          <a:p>
            <a:r>
              <a:rPr lang="en-US" altLang="en-US" sz="2800" dirty="0" smtClean="0"/>
              <a:t>The National Preconception Clinical Toolkit for Advancing Women</a:t>
            </a:r>
            <a:r>
              <a:rPr lang="ja-JP" altLang="en-US" sz="2800" dirty="0" smtClean="0"/>
              <a:t>’</a:t>
            </a:r>
            <a:r>
              <a:rPr lang="en-US" altLang="ja-JP" sz="2800" dirty="0" smtClean="0"/>
              <a:t>s Health Before, Between and Beyond Childbearing</a:t>
            </a:r>
          </a:p>
          <a:p>
            <a:pPr marL="0" indent="0" algn="ctr">
              <a:buNone/>
            </a:pPr>
            <a:r>
              <a:rPr lang="en-US" altLang="en-US" sz="2800" dirty="0" smtClean="0">
                <a:solidFill>
                  <a:srgbClr val="0000FF"/>
                </a:solidFill>
                <a:cs typeface="Arial" pitchFamily="34" charset="0"/>
                <a:hlinkClick r:id="rId2"/>
              </a:rPr>
              <a:t>http://www.beforeandbeyond.org/toolkit/</a:t>
            </a:r>
            <a:endParaRPr lang="en-US" altLang="ja-JP" sz="2800" dirty="0" smtClean="0"/>
          </a:p>
          <a:p>
            <a:r>
              <a:rPr lang="en-US" altLang="en-US" sz="2800" dirty="0" smtClean="0"/>
              <a:t>The toolkit is designed to help primary care clinicians integrate patient centered preconception care into their routine visits as efficiently as possible.</a:t>
            </a:r>
          </a:p>
          <a:p>
            <a:endParaRPr lang="en-US" altLang="en-US" dirty="0" smtClean="0"/>
          </a:p>
        </p:txBody>
      </p:sp>
      <p:sp>
        <p:nvSpPr>
          <p:cNvPr id="80900" name="AutoShape 5">
            <a:hlinkClick r:id="" action="ppaction://hlinkshowjump?jump=nextslide"/>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1800">
                <a:solidFill>
                  <a:srgbClr val="3333CC"/>
                </a:solidFill>
                <a:latin typeface="Garamond" panose="02020404030301010803" pitchFamily="18" charset="0"/>
              </a:rPr>
              <a:t>Next</a:t>
            </a:r>
          </a:p>
        </p:txBody>
      </p:sp>
    </p:spTree>
    <p:extLst>
      <p:ext uri="{BB962C8B-B14F-4D97-AF65-F5344CB8AC3E}">
        <p14:creationId xmlns:p14="http://schemas.microsoft.com/office/powerpoint/2010/main" val="260206360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3" name="Rectangle 5"/>
          <p:cNvSpPr>
            <a:spLocks noChangeArrowheads="1"/>
          </p:cNvSpPr>
          <p:nvPr/>
        </p:nvSpPr>
        <p:spPr bwMode="auto">
          <a:xfrm>
            <a:off x="457200" y="381000"/>
            <a:ext cx="8305800" cy="5638800"/>
          </a:xfrm>
          <a:prstGeom prst="rect">
            <a:avLst/>
          </a:prstGeom>
          <a:noFill/>
          <a:ln w="12700">
            <a:noFill/>
            <a:miter lim="800000"/>
            <a:headEnd/>
            <a:tailEnd/>
          </a:ln>
          <a:effectLst/>
        </p:spPr>
        <p:txBody>
          <a:bodyPr lIns="90488" tIns="44450" rIns="90488" bIns="44450"/>
          <a:lstStyle/>
          <a:p>
            <a:pPr marL="800100" lvl="1" indent="-342900" eaLnBrk="1" hangingPunct="1">
              <a:spcBef>
                <a:spcPct val="20000"/>
              </a:spcBef>
              <a:defRPr/>
            </a:pPr>
            <a:endParaRPr lang="en-US" dirty="0">
              <a:solidFill>
                <a:srgbClr val="3333FF"/>
              </a:solidFill>
              <a:latin typeface="Arial" pitchFamily="34" charset="0"/>
            </a:endParaRPr>
          </a:p>
        </p:txBody>
      </p:sp>
      <p:sp>
        <p:nvSpPr>
          <p:cNvPr id="72707" name="AutoShape 8">
            <a:hlinkClick r:id="" action="ppaction://hlinkshowjump?jump=nextslide"/>
          </p:cNvPr>
          <p:cNvSpPr>
            <a:spLocks noChangeArrowheads="1"/>
          </p:cNvSpPr>
          <p:nvPr/>
        </p:nvSpPr>
        <p:spPr bwMode="auto">
          <a:xfrm>
            <a:off x="8001000" y="58674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1800">
                <a:solidFill>
                  <a:srgbClr val="3333CC"/>
                </a:solidFill>
                <a:latin typeface="Garamond" panose="02020404030301010803" pitchFamily="18" charset="0"/>
              </a:rPr>
              <a:t>Next</a:t>
            </a:r>
          </a:p>
        </p:txBody>
      </p:sp>
      <p:sp>
        <p:nvSpPr>
          <p:cNvPr id="2" name="Title 1"/>
          <p:cNvSpPr>
            <a:spLocks noGrp="1"/>
          </p:cNvSpPr>
          <p:nvPr>
            <p:ph type="title"/>
          </p:nvPr>
        </p:nvSpPr>
        <p:spPr/>
        <p:txBody>
          <a:bodyPr>
            <a:normAutofit fontScale="90000"/>
          </a:bodyPr>
          <a:lstStyle/>
          <a:p>
            <a:r>
              <a:rPr lang="en-US" dirty="0"/>
              <a:t>For examples of preconception</a:t>
            </a:r>
            <a:br>
              <a:rPr lang="en-US" dirty="0"/>
            </a:br>
            <a:r>
              <a:rPr lang="en-US" dirty="0"/>
              <a:t>health promotion patient </a:t>
            </a:r>
            <a:br>
              <a:rPr lang="en-US" dirty="0"/>
            </a:br>
            <a:r>
              <a:rPr lang="en-US" dirty="0"/>
              <a:t>education materials</a:t>
            </a:r>
            <a:r>
              <a:rPr lang="en-US" dirty="0" smtClean="0"/>
              <a:t>:</a:t>
            </a:r>
            <a:endParaRPr lang="en-US" dirty="0"/>
          </a:p>
        </p:txBody>
      </p:sp>
      <p:sp>
        <p:nvSpPr>
          <p:cNvPr id="3" name="Content Placeholder 2"/>
          <p:cNvSpPr>
            <a:spLocks noGrp="1"/>
          </p:cNvSpPr>
          <p:nvPr>
            <p:ph idx="1"/>
          </p:nvPr>
        </p:nvSpPr>
        <p:spPr/>
        <p:txBody>
          <a:bodyPr>
            <a:normAutofit/>
          </a:bodyPr>
          <a:lstStyle/>
          <a:p>
            <a:pPr marL="457200" lvl="1" indent="0">
              <a:buNone/>
              <a:defRPr/>
            </a:pPr>
            <a:r>
              <a:rPr lang="en-US" sz="2000" dirty="0" smtClean="0">
                <a:solidFill>
                  <a:srgbClr val="3333FF"/>
                </a:solidFill>
                <a:latin typeface="Arial" pitchFamily="34" charset="0"/>
              </a:rPr>
              <a:t>Visit</a:t>
            </a:r>
            <a:r>
              <a:rPr lang="en-US" sz="2000" dirty="0">
                <a:solidFill>
                  <a:srgbClr val="3333FF"/>
                </a:solidFill>
                <a:latin typeface="Arial" pitchFamily="34" charset="0"/>
              </a:rPr>
              <a:t>: </a:t>
            </a:r>
            <a:r>
              <a:rPr lang="en-US" sz="2000" dirty="0">
                <a:solidFill>
                  <a:srgbClr val="3333FF"/>
                </a:solidFill>
                <a:latin typeface="Arial" pitchFamily="34" charset="0"/>
                <a:hlinkClick r:id="rId2"/>
              </a:rPr>
              <a:t>http://</a:t>
            </a:r>
            <a:r>
              <a:rPr lang="en-US" sz="2000" dirty="0" smtClean="0">
                <a:solidFill>
                  <a:srgbClr val="3333FF"/>
                </a:solidFill>
                <a:latin typeface="Arial" pitchFamily="34" charset="0"/>
                <a:hlinkClick r:id="rId2"/>
              </a:rPr>
              <a:t>www.marchofdimes.com/pregnancy/getready.html</a:t>
            </a:r>
            <a:endParaRPr lang="en-US" sz="2000" dirty="0" smtClean="0">
              <a:solidFill>
                <a:srgbClr val="3333FF"/>
              </a:solidFill>
              <a:latin typeface="Arial" pitchFamily="34" charset="0"/>
            </a:endParaRPr>
          </a:p>
          <a:p>
            <a:pPr marL="457200" lvl="1" indent="0">
              <a:buNone/>
              <a:defRPr/>
            </a:pPr>
            <a:r>
              <a:rPr lang="en-US" sz="2000" dirty="0" smtClean="0">
                <a:solidFill>
                  <a:srgbClr val="3333FF"/>
                </a:solidFill>
                <a:latin typeface="Arial" pitchFamily="34" charset="0"/>
              </a:rPr>
              <a:t>Visit</a:t>
            </a:r>
            <a:r>
              <a:rPr lang="en-US" sz="2000" dirty="0">
                <a:solidFill>
                  <a:srgbClr val="3333FF"/>
                </a:solidFill>
                <a:latin typeface="Arial" pitchFamily="34" charset="0"/>
              </a:rPr>
              <a:t>: </a:t>
            </a:r>
            <a:r>
              <a:rPr lang="en-US" sz="2000" dirty="0">
                <a:solidFill>
                  <a:srgbClr val="3333FF"/>
                </a:solidFill>
                <a:latin typeface="Arial" pitchFamily="34" charset="0"/>
                <a:hlinkClick r:id="rId3"/>
              </a:rPr>
              <a:t>http://www.cdc.gov/preconception/showyourlove/index.html</a:t>
            </a:r>
            <a:endParaRPr lang="en-US" sz="2000" dirty="0">
              <a:solidFill>
                <a:srgbClr val="3333FF"/>
              </a:solidFill>
              <a:latin typeface="Arial" pitchFamily="34" charset="0"/>
            </a:endParaRPr>
          </a:p>
          <a:p>
            <a:pPr marL="0" indent="0">
              <a:buNone/>
            </a:pPr>
            <a:endParaRPr lang="en-US" sz="2400" dirty="0"/>
          </a:p>
        </p:txBody>
      </p:sp>
    </p:spTree>
    <p:extLst>
      <p:ext uri="{BB962C8B-B14F-4D97-AF65-F5344CB8AC3E}">
        <p14:creationId xmlns:p14="http://schemas.microsoft.com/office/powerpoint/2010/main" val="410169502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41" name="Rectangle 5"/>
          <p:cNvSpPr>
            <a:spLocks noChangeArrowheads="1"/>
          </p:cNvSpPr>
          <p:nvPr/>
        </p:nvSpPr>
        <p:spPr bwMode="auto">
          <a:xfrm>
            <a:off x="587828" y="3124200"/>
            <a:ext cx="7772400" cy="1143000"/>
          </a:xfrm>
          <a:prstGeom prst="rect">
            <a:avLst/>
          </a:prstGeom>
          <a:noFill/>
          <a:ln w="12700">
            <a:noFill/>
            <a:miter lim="800000"/>
            <a:headEnd/>
            <a:tailEnd/>
          </a:ln>
          <a:effectLst/>
        </p:spPr>
        <p:txBody>
          <a:bodyPr lIns="90488" tIns="44450" rIns="90488" bIns="44450" anchor="ctr"/>
          <a:lstStyle/>
          <a:p>
            <a:pPr algn="ctr" eaLnBrk="1" hangingPunct="1">
              <a:defRPr/>
            </a:pPr>
            <a:r>
              <a:rPr lang="en-US" sz="4000" b="1" dirty="0" smtClean="0">
                <a:solidFill>
                  <a:schemeClr val="accent1"/>
                </a:solidFill>
                <a:latin typeface="Arial"/>
                <a:ea typeface="+mn-ea"/>
              </a:rPr>
              <a:t>Challenge </a:t>
            </a:r>
            <a:r>
              <a:rPr lang="en-US" sz="4000" b="1" dirty="0">
                <a:solidFill>
                  <a:schemeClr val="accent1"/>
                </a:solidFill>
                <a:latin typeface="Arial"/>
                <a:ea typeface="+mn-ea"/>
              </a:rPr>
              <a:t>yourself to enrich your office strategies for health promotion/disease prevention</a:t>
            </a:r>
            <a:r>
              <a:rPr lang="en-US" sz="4400" b="1" dirty="0">
                <a:solidFill>
                  <a:schemeClr val="accent1"/>
                </a:solidFill>
                <a:latin typeface="Arial"/>
                <a:ea typeface="+mn-ea"/>
              </a:rPr>
              <a:t>:</a:t>
            </a:r>
            <a:r>
              <a:rPr lang="en-US" sz="4400" b="1" dirty="0">
                <a:solidFill>
                  <a:schemeClr val="accent1"/>
                </a:solidFill>
                <a:effectLst>
                  <a:outerShdw blurRad="38100" dist="38100" dir="2700000" algn="tl">
                    <a:srgbClr val="C0C0C0"/>
                  </a:outerShdw>
                </a:effectLst>
                <a:latin typeface="Arial"/>
                <a:ea typeface="+mn-ea"/>
              </a:rPr>
              <a:t/>
            </a:r>
            <a:br>
              <a:rPr lang="en-US" sz="4400" b="1" dirty="0">
                <a:solidFill>
                  <a:schemeClr val="accent1"/>
                </a:solidFill>
                <a:effectLst>
                  <a:outerShdw blurRad="38100" dist="38100" dir="2700000" algn="tl">
                    <a:srgbClr val="C0C0C0"/>
                  </a:outerShdw>
                </a:effectLst>
                <a:latin typeface="Arial"/>
                <a:ea typeface="+mn-ea"/>
              </a:rPr>
            </a:br>
            <a:r>
              <a:rPr lang="en-US" sz="3600" b="1" dirty="0" smtClean="0">
                <a:solidFill>
                  <a:schemeClr val="accent1"/>
                </a:solidFill>
                <a:latin typeface="Arial"/>
                <a:ea typeface="+mn-ea"/>
              </a:rPr>
              <a:t>What </a:t>
            </a:r>
            <a:r>
              <a:rPr lang="en-US" sz="3600" b="1" dirty="0">
                <a:solidFill>
                  <a:schemeClr val="accent1"/>
                </a:solidFill>
                <a:latin typeface="Arial"/>
                <a:ea typeface="+mn-ea"/>
              </a:rPr>
              <a:t>are three changes you can make</a:t>
            </a:r>
            <a:r>
              <a:rPr lang="en-US" sz="3600" b="1" dirty="0" smtClean="0">
                <a:solidFill>
                  <a:schemeClr val="accent1"/>
                </a:solidFill>
                <a:latin typeface="Arial"/>
                <a:ea typeface="+mn-ea"/>
              </a:rPr>
              <a:t>?</a:t>
            </a:r>
          </a:p>
          <a:p>
            <a:pPr algn="ctr" eaLnBrk="1" hangingPunct="1">
              <a:defRPr/>
            </a:pPr>
            <a:endParaRPr lang="en-US" sz="3600" b="1" dirty="0">
              <a:solidFill>
                <a:schemeClr val="accent1"/>
              </a:solidFill>
              <a:latin typeface="Arial"/>
              <a:ea typeface="+mn-ea"/>
            </a:endParaRPr>
          </a:p>
          <a:p>
            <a:pPr algn="ctr" eaLnBrk="1" hangingPunct="1">
              <a:defRPr/>
            </a:pPr>
            <a:r>
              <a:rPr lang="en-US" sz="2800" b="1" dirty="0" smtClean="0">
                <a:solidFill>
                  <a:schemeClr val="accent1"/>
                </a:solidFill>
                <a:latin typeface="Arial"/>
                <a:ea typeface="+mn-ea"/>
              </a:rPr>
              <a:t>This </a:t>
            </a:r>
            <a:r>
              <a:rPr lang="en-US" sz="2800" b="1" dirty="0">
                <a:solidFill>
                  <a:schemeClr val="accent1"/>
                </a:solidFill>
                <a:latin typeface="Arial"/>
                <a:ea typeface="+mn-ea"/>
              </a:rPr>
              <a:t>article may give you some ideas:</a:t>
            </a:r>
          </a:p>
          <a:p>
            <a:pPr algn="ctr" eaLnBrk="1" hangingPunct="1">
              <a:defRPr/>
            </a:pPr>
            <a:r>
              <a:rPr lang="en-US" dirty="0" smtClean="0">
                <a:solidFill>
                  <a:schemeClr val="accent1"/>
                </a:solidFill>
                <a:latin typeface="Arial"/>
                <a:ea typeface="+mn-ea"/>
                <a:hlinkClick r:id="rId2"/>
              </a:rPr>
              <a:t>http://classic.ncmedicaljournal.com/wp-content/uploads/NCMJ/Sept-Oct-09/Moos.pdf</a:t>
            </a:r>
            <a:r>
              <a:rPr lang="en-US" dirty="0" smtClean="0">
                <a:solidFill>
                  <a:schemeClr val="accent1"/>
                </a:solidFill>
                <a:latin typeface="Arial"/>
                <a:ea typeface="+mn-ea"/>
              </a:rPr>
              <a:t> </a:t>
            </a:r>
            <a:endParaRPr lang="en-US" sz="3200" b="1" dirty="0">
              <a:solidFill>
                <a:schemeClr val="accent1"/>
              </a:solidFill>
              <a:effectLst>
                <a:outerShdw blurRad="38100" dist="38100" dir="2700000" algn="tl">
                  <a:srgbClr val="C0C0C0"/>
                </a:outerShdw>
              </a:effectLst>
              <a:latin typeface="Arial"/>
              <a:ea typeface="+mn-ea"/>
            </a:endParaRPr>
          </a:p>
        </p:txBody>
      </p:sp>
      <p:sp>
        <p:nvSpPr>
          <p:cNvPr id="81923" name="AutoShape 6">
            <a:hlinkClick r:id="" action="ppaction://hlinkshowjump?jump=nextslide"/>
          </p:cNvPr>
          <p:cNvSpPr>
            <a:spLocks noChangeArrowheads="1"/>
          </p:cNvSpPr>
          <p:nvPr/>
        </p:nvSpPr>
        <p:spPr bwMode="auto">
          <a:xfrm>
            <a:off x="8001000" y="59436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1800">
                <a:solidFill>
                  <a:srgbClr val="3333CC"/>
                </a:solidFill>
                <a:latin typeface="Garamond" panose="02020404030301010803" pitchFamily="18" charset="0"/>
              </a:rPr>
              <a:t>Next</a:t>
            </a:r>
          </a:p>
        </p:txBody>
      </p:sp>
    </p:spTree>
    <p:extLst>
      <p:ext uri="{BB962C8B-B14F-4D97-AF65-F5344CB8AC3E}">
        <p14:creationId xmlns:p14="http://schemas.microsoft.com/office/powerpoint/2010/main" val="2549408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6" name="Rectangle 6"/>
          <p:cNvSpPr>
            <a:spLocks noChangeArrowheads="1"/>
          </p:cNvSpPr>
          <p:nvPr/>
        </p:nvSpPr>
        <p:spPr bwMode="auto">
          <a:xfrm>
            <a:off x="685800" y="685800"/>
            <a:ext cx="7924800" cy="2514600"/>
          </a:xfrm>
          <a:prstGeom prst="rect">
            <a:avLst/>
          </a:prstGeom>
          <a:noFill/>
          <a:ln w="12700">
            <a:noFill/>
            <a:miter lim="800000"/>
            <a:headEnd/>
            <a:tailEnd/>
          </a:ln>
          <a:effectLst/>
        </p:spPr>
        <p:txBody>
          <a:bodyPr lIns="90488" tIns="44450" rIns="90488" bIns="44450"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endParaRPr lang="en-US" altLang="en-US" sz="4000" b="1" dirty="0" smtClean="0">
              <a:solidFill>
                <a:srgbClr val="0000FF"/>
              </a:solidFill>
              <a:latin typeface="+mn-lt"/>
            </a:endParaRPr>
          </a:p>
        </p:txBody>
      </p:sp>
      <p:sp>
        <p:nvSpPr>
          <p:cNvPr id="9219" name="AutoShape 7">
            <a:hlinkClick r:id="" action="ppaction://hlinkshowjump?jump=nextslide"/>
          </p:cNvPr>
          <p:cNvSpPr>
            <a:spLocks noChangeArrowheads="1"/>
          </p:cNvSpPr>
          <p:nvPr/>
        </p:nvSpPr>
        <p:spPr bwMode="auto">
          <a:xfrm>
            <a:off x="7848600" y="58674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1800" dirty="0">
                <a:solidFill>
                  <a:srgbClr val="21552B"/>
                </a:solidFill>
                <a:latin typeface="Garamond" panose="02020404030301010803" pitchFamily="18" charset="0"/>
              </a:rPr>
              <a:t>Next</a:t>
            </a:r>
          </a:p>
        </p:txBody>
      </p:sp>
      <p:sp>
        <p:nvSpPr>
          <p:cNvPr id="2" name="Title 1"/>
          <p:cNvSpPr>
            <a:spLocks noGrp="1"/>
          </p:cNvSpPr>
          <p:nvPr>
            <p:ph type="ctrTitle"/>
          </p:nvPr>
        </p:nvSpPr>
        <p:spPr>
          <a:xfrm>
            <a:off x="456014" y="990600"/>
            <a:ext cx="8240108" cy="1295400"/>
          </a:xfrm>
        </p:spPr>
        <p:txBody>
          <a:bodyPr>
            <a:normAutofit/>
          </a:bodyPr>
          <a:lstStyle/>
          <a:p>
            <a:r>
              <a:rPr lang="en-US" sz="3200" dirty="0"/>
              <a:t>THE RATIONALE for PRECONCEPTION HEALTH </a:t>
            </a:r>
            <a:r>
              <a:rPr lang="en-US" sz="3200" dirty="0" smtClean="0"/>
              <a:t>PROMOTION</a:t>
            </a:r>
            <a:endParaRPr lang="en-US" sz="3200" dirty="0"/>
          </a:p>
        </p:txBody>
      </p:sp>
    </p:spTree>
    <p:extLst>
      <p:ext uri="{BB962C8B-B14F-4D97-AF65-F5344CB8AC3E}">
        <p14:creationId xmlns:p14="http://schemas.microsoft.com/office/powerpoint/2010/main" val="256462295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pPr algn="ctr"/>
            <a:r>
              <a:rPr lang="en-US" b="1" dirty="0" smtClean="0"/>
              <a:t>Congratulations, </a:t>
            </a:r>
            <a:r>
              <a:rPr lang="en-US" dirty="0" smtClean="0"/>
              <a:t/>
            </a:r>
            <a:br>
              <a:rPr lang="en-US" dirty="0" smtClean="0"/>
            </a:br>
            <a:r>
              <a:rPr lang="en-US" dirty="0" smtClean="0"/>
              <a:t>You Are Now Done with Module 1!</a:t>
            </a:r>
          </a:p>
        </p:txBody>
      </p:sp>
      <p:sp>
        <p:nvSpPr>
          <p:cNvPr id="172034" name="Rectangle 3"/>
          <p:cNvSpPr>
            <a:spLocks noGrp="1" noChangeArrowheads="1"/>
          </p:cNvSpPr>
          <p:nvPr>
            <p:ph type="body" idx="1"/>
          </p:nvPr>
        </p:nvSpPr>
        <p:spPr/>
        <p:txBody>
          <a:bodyPr/>
          <a:lstStyle/>
          <a:p>
            <a:pPr marL="0" indent="0">
              <a:buNone/>
            </a:pPr>
            <a:r>
              <a:rPr lang="en-US" dirty="0" smtClean="0"/>
              <a:t>Now that you have finished Module 1 of the curriculum you have these options:</a:t>
            </a:r>
          </a:p>
          <a:p>
            <a:pPr lvl="1"/>
            <a:r>
              <a:rPr lang="en-US" dirty="0" smtClean="0"/>
              <a:t>Take the post test and register for the appropriate </a:t>
            </a:r>
            <a:r>
              <a:rPr lang="en-US" dirty="0" smtClean="0">
                <a:hlinkClick r:id="rId2"/>
              </a:rPr>
              <a:t>CMEs</a:t>
            </a:r>
            <a:endParaRPr lang="en-US" dirty="0" smtClean="0"/>
          </a:p>
          <a:p>
            <a:pPr lvl="1"/>
            <a:r>
              <a:rPr lang="en-US" dirty="0" smtClean="0"/>
              <a:t>Move on to any of the other modules:  we recommend they be taken in order but this is not essential.</a:t>
            </a:r>
          </a:p>
          <a:p>
            <a:pPr lvl="1"/>
            <a:r>
              <a:rPr lang="en-US" dirty="0" smtClean="0"/>
              <a:t>Explore the rest of this website for the other offerings to help you incorporate evidence-based preconception care into your practice.</a:t>
            </a:r>
          </a:p>
          <a:p>
            <a:pPr lvl="1"/>
            <a:r>
              <a:rPr lang="en-US" dirty="0" smtClean="0"/>
              <a:t>Incorporate the recommendations of this module into your clinical practice. </a:t>
            </a:r>
          </a:p>
          <a:p>
            <a:pPr lvl="1"/>
            <a:r>
              <a:rPr lang="en-US" dirty="0" smtClean="0"/>
              <a:t>Check out the National Preconception Care Clinical Toolkit online </a:t>
            </a:r>
            <a:r>
              <a:rPr lang="en-US" dirty="0" smtClean="0">
                <a:hlinkClick r:id="rId3"/>
              </a:rPr>
              <a:t>here</a:t>
            </a:r>
            <a:endParaRPr lang="en-US" dirty="0" smtClean="0"/>
          </a:p>
        </p:txBody>
      </p:sp>
    </p:spTree>
    <p:extLst>
      <p:ext uri="{BB962C8B-B14F-4D97-AF65-F5344CB8AC3E}">
        <p14:creationId xmlns:p14="http://schemas.microsoft.com/office/powerpoint/2010/main" val="89863803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r>
              <a:rPr lang="en-US" altLang="en-US" dirty="0" smtClean="0"/>
              <a:t>Module 1 Post test</a:t>
            </a:r>
          </a:p>
        </p:txBody>
      </p:sp>
      <p:sp>
        <p:nvSpPr>
          <p:cNvPr id="83971" name="Rectangle 3"/>
          <p:cNvSpPr>
            <a:spLocks noGrp="1" noChangeArrowheads="1"/>
          </p:cNvSpPr>
          <p:nvPr>
            <p:ph type="body" idx="1"/>
          </p:nvPr>
        </p:nvSpPr>
        <p:spPr/>
        <p:txBody>
          <a:bodyPr/>
          <a:lstStyle/>
          <a:p>
            <a:r>
              <a:rPr lang="en-US" altLang="en-US" dirty="0" smtClean="0"/>
              <a:t>If you desire CME credit for Module 1, </a:t>
            </a:r>
            <a:r>
              <a:rPr lang="en-US" altLang="en-US" dirty="0" smtClean="0">
                <a:hlinkClick r:id="rId2"/>
              </a:rPr>
              <a:t>click here</a:t>
            </a:r>
            <a:r>
              <a:rPr lang="en-US" altLang="en-US" dirty="0" smtClean="0"/>
              <a:t>.</a:t>
            </a:r>
          </a:p>
        </p:txBody>
      </p:sp>
    </p:spTree>
    <p:extLst>
      <p:ext uri="{BB962C8B-B14F-4D97-AF65-F5344CB8AC3E}">
        <p14:creationId xmlns:p14="http://schemas.microsoft.com/office/powerpoint/2010/main" val="708557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7">
            <a:hlinkClick r:id="" action="ppaction://hlinkshowjump?jump=nextslide"/>
          </p:cNvPr>
          <p:cNvSpPr>
            <a:spLocks noChangeArrowheads="1"/>
          </p:cNvSpPr>
          <p:nvPr/>
        </p:nvSpPr>
        <p:spPr bwMode="auto">
          <a:xfrm>
            <a:off x="7848600" y="5867400"/>
            <a:ext cx="1143000" cy="533400"/>
          </a:xfrm>
          <a:prstGeom prst="rightArrow">
            <a:avLst>
              <a:gd name="adj1" fmla="val 50000"/>
              <a:gd name="adj2" fmla="val 53571"/>
            </a:avLst>
          </a:prstGeom>
          <a:solidFill>
            <a:srgbClr val="BBE0E3"/>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1800" dirty="0">
                <a:solidFill>
                  <a:srgbClr val="3333CC"/>
                </a:solidFill>
                <a:latin typeface="Garamond" panose="02020404030301010803" pitchFamily="18" charset="0"/>
                <a:hlinkClick r:id="rId2" action="ppaction://hlinksldjump"/>
              </a:rPr>
              <a:t>Next</a:t>
            </a:r>
            <a:endParaRPr lang="en-US" altLang="en-US" sz="1800" dirty="0">
              <a:solidFill>
                <a:srgbClr val="3333CC"/>
              </a:solidFill>
              <a:latin typeface="Garamond" panose="02020404030301010803" pitchFamily="18" charset="0"/>
            </a:endParaRPr>
          </a:p>
        </p:txBody>
      </p:sp>
      <p:sp>
        <p:nvSpPr>
          <p:cNvPr id="3" name="Content Placeholder 2"/>
          <p:cNvSpPr>
            <a:spLocks noGrp="1"/>
          </p:cNvSpPr>
          <p:nvPr>
            <p:ph idx="4294967295"/>
          </p:nvPr>
        </p:nvSpPr>
        <p:spPr>
          <a:xfrm>
            <a:off x="775835" y="1129392"/>
            <a:ext cx="5603193" cy="4542064"/>
          </a:xfrm>
        </p:spPr>
        <p:txBody>
          <a:bodyPr>
            <a:noAutofit/>
          </a:bodyPr>
          <a:lstStyle/>
          <a:p>
            <a:pPr marL="0" indent="0" algn="ctr">
              <a:buNone/>
            </a:pPr>
            <a:r>
              <a:rPr lang="en-US" altLang="en-US" sz="2400" dirty="0">
                <a:solidFill>
                  <a:schemeClr val="tx2">
                    <a:lumMod val="75000"/>
                  </a:schemeClr>
                </a:solidFill>
              </a:rPr>
              <a:t>The U.S. infant mortality rate is higher than many other countries (click here for </a:t>
            </a:r>
            <a:r>
              <a:rPr lang="en-US" altLang="en-US" sz="2400" b="1" dirty="0">
                <a:solidFill>
                  <a:schemeClr val="tx2">
                    <a:lumMod val="75000"/>
                  </a:schemeClr>
                </a:solidFill>
                <a:hlinkClick r:id="rId3" action="ppaction://hlinksldjump"/>
              </a:rPr>
              <a:t>international</a:t>
            </a:r>
            <a:r>
              <a:rPr lang="en-US" altLang="en-US" sz="2400" b="1" dirty="0">
                <a:solidFill>
                  <a:schemeClr val="tx2">
                    <a:lumMod val="75000"/>
                  </a:schemeClr>
                </a:solidFill>
              </a:rPr>
              <a:t> </a:t>
            </a:r>
            <a:r>
              <a:rPr lang="en-US" altLang="en-US" sz="2400" dirty="0">
                <a:solidFill>
                  <a:schemeClr val="tx2">
                    <a:lumMod val="75000"/>
                  </a:schemeClr>
                </a:solidFill>
              </a:rPr>
              <a:t>comparisons</a:t>
            </a:r>
            <a:r>
              <a:rPr lang="en-US" altLang="en-US" sz="2400" dirty="0" smtClean="0">
                <a:solidFill>
                  <a:schemeClr val="tx2">
                    <a:lumMod val="75000"/>
                  </a:schemeClr>
                </a:solidFill>
              </a:rPr>
              <a:t>).</a:t>
            </a:r>
          </a:p>
          <a:p>
            <a:pPr marL="0" indent="0" algn="ctr">
              <a:buNone/>
            </a:pPr>
            <a:endParaRPr lang="en-US" altLang="en-US" sz="2400" dirty="0" smtClean="0">
              <a:solidFill>
                <a:schemeClr val="tx2">
                  <a:lumMod val="75000"/>
                </a:schemeClr>
              </a:solidFill>
            </a:endParaRPr>
          </a:p>
          <a:p>
            <a:pPr marL="0" indent="0" algn="ctr">
              <a:buNone/>
            </a:pPr>
            <a:r>
              <a:rPr lang="en-US" altLang="en-US" sz="2400" dirty="0" smtClean="0">
                <a:solidFill>
                  <a:schemeClr val="tx2">
                    <a:lumMod val="75000"/>
                  </a:schemeClr>
                </a:solidFill>
              </a:rPr>
              <a:t>Although </a:t>
            </a:r>
            <a:r>
              <a:rPr lang="en-US" altLang="en-US" sz="2400" dirty="0">
                <a:solidFill>
                  <a:schemeClr val="tx2">
                    <a:lumMod val="75000"/>
                  </a:schemeClr>
                </a:solidFill>
              </a:rPr>
              <a:t>higher percentages of women receive early prenatal care than ever before, preterm birth and low birth weight rates are persistent challenges, especially for those most severely affected (click here to see </a:t>
            </a:r>
            <a:r>
              <a:rPr lang="en-US" altLang="en-US" sz="2400" b="1" dirty="0">
                <a:solidFill>
                  <a:schemeClr val="tx2">
                    <a:lumMod val="75000"/>
                  </a:schemeClr>
                </a:solidFill>
                <a:hlinkClick r:id="rId4" action="ppaction://hlinksldjump"/>
              </a:rPr>
              <a:t>preterm</a:t>
            </a:r>
            <a:r>
              <a:rPr lang="en-US" altLang="en-US" sz="2400" dirty="0">
                <a:solidFill>
                  <a:schemeClr val="tx2">
                    <a:lumMod val="75000"/>
                  </a:schemeClr>
                </a:solidFill>
              </a:rPr>
              <a:t> and </a:t>
            </a:r>
            <a:r>
              <a:rPr lang="en-US" altLang="en-US" sz="2400" b="1" dirty="0">
                <a:solidFill>
                  <a:schemeClr val="tx2">
                    <a:lumMod val="75000"/>
                  </a:schemeClr>
                </a:solidFill>
                <a:hlinkClick r:id="rId5" action="ppaction://hlinksldjump"/>
              </a:rPr>
              <a:t>low birth weight</a:t>
            </a:r>
            <a:r>
              <a:rPr lang="en-US" altLang="en-US" sz="2400" dirty="0">
                <a:solidFill>
                  <a:schemeClr val="tx2">
                    <a:lumMod val="75000"/>
                  </a:schemeClr>
                </a:solidFill>
                <a:hlinkClick r:id="rId6" action="ppaction://hlinksldjump"/>
              </a:rPr>
              <a:t> </a:t>
            </a:r>
            <a:r>
              <a:rPr lang="en-US" altLang="en-US" sz="2400" dirty="0">
                <a:solidFill>
                  <a:schemeClr val="tx2">
                    <a:lumMod val="75000"/>
                  </a:schemeClr>
                </a:solidFill>
              </a:rPr>
              <a:t>trends) and declines in infant mortality have stalled (click here to see </a:t>
            </a:r>
            <a:r>
              <a:rPr lang="en-US" altLang="en-US" sz="2400" b="1" dirty="0">
                <a:solidFill>
                  <a:schemeClr val="tx2">
                    <a:lumMod val="75000"/>
                  </a:schemeClr>
                </a:solidFill>
                <a:hlinkClick r:id="rId7" action="ppaction://hlinksldjump"/>
              </a:rPr>
              <a:t>infant mortality</a:t>
            </a:r>
            <a:r>
              <a:rPr lang="en-US" altLang="en-US" sz="2400" dirty="0">
                <a:solidFill>
                  <a:schemeClr val="tx2">
                    <a:lumMod val="75000"/>
                  </a:schemeClr>
                </a:solidFill>
                <a:hlinkClick r:id="rId7" action="ppaction://hlinksldjump"/>
              </a:rPr>
              <a:t> </a:t>
            </a:r>
            <a:r>
              <a:rPr lang="en-US" altLang="en-US" sz="2400" dirty="0">
                <a:solidFill>
                  <a:schemeClr val="tx2">
                    <a:lumMod val="75000"/>
                  </a:schemeClr>
                </a:solidFill>
              </a:rPr>
              <a:t>trends</a:t>
            </a:r>
            <a:r>
              <a:rPr lang="en-US" altLang="en-US" sz="2400" dirty="0" smtClean="0">
                <a:solidFill>
                  <a:schemeClr val="tx2">
                    <a:lumMod val="75000"/>
                  </a:schemeClr>
                </a:solidFill>
              </a:rPr>
              <a:t>).</a:t>
            </a:r>
            <a:endParaRPr lang="en-US" altLang="en-US" sz="2400" dirty="0">
              <a:solidFill>
                <a:schemeClr val="tx2">
                  <a:lumMod val="75000"/>
                </a:schemeClr>
              </a:solidFill>
            </a:endParaRP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6188" y="749300"/>
            <a:ext cx="2511425" cy="25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6105908"/>
      </p:ext>
    </p:extLst>
  </p:cSld>
  <p:clrMapOvr>
    <a:masterClrMapping/>
  </p:clrMapOvr>
  <p:timing>
    <p:tnLst>
      <p:par>
        <p:cTn id="1" dur="indefinite" restart="never" nodeType="tmRoot"/>
      </p:par>
    </p:tnLst>
  </p:timing>
</p:sld>
</file>

<file path=ppt/theme/theme1.xml><?xml version="1.0" encoding="utf-8"?>
<a:theme xmlns:a="http://schemas.openxmlformats.org/drawingml/2006/main" name="BBB refresh">
  <a:themeElements>
    <a:clrScheme name="Custom 5">
      <a:dk1>
        <a:srgbClr val="000000"/>
      </a:dk1>
      <a:lt1>
        <a:sysClr val="window" lastClr="FFFFFF"/>
      </a:lt1>
      <a:dk2>
        <a:srgbClr val="722689"/>
      </a:dk2>
      <a:lt2>
        <a:srgbClr val="247A6C"/>
      </a:lt2>
      <a:accent1>
        <a:srgbClr val="722689"/>
      </a:accent1>
      <a:accent2>
        <a:srgbClr val="247A6C"/>
      </a:accent2>
      <a:accent3>
        <a:srgbClr val="892D9B"/>
      </a:accent3>
      <a:accent4>
        <a:srgbClr val="A5A5A5"/>
      </a:accent4>
      <a:accent5>
        <a:srgbClr val="7F7F7F"/>
      </a:accent5>
      <a:accent6>
        <a:srgbClr val="94A088"/>
      </a:accent6>
      <a:hlink>
        <a:srgbClr val="9833B7"/>
      </a:hlink>
      <a:folHlink>
        <a:srgbClr val="8C8C8C"/>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spDef>
      <a:spPr>
        <a:solidFill>
          <a:schemeClr val="bg2">
            <a:lumMod val="50000"/>
          </a:schemeClr>
        </a:solidFill>
      </a:spPr>
      <a:bodyPr rtlCol="0" anchor="ctr"/>
      <a:lstStyle>
        <a:defPPr algn="ctr">
          <a:defRPr b="1" dirty="0" smtClean="0">
            <a:ln w="6600">
              <a:solidFill>
                <a:schemeClr val="accent2"/>
              </a:solidFill>
              <a:prstDash val="solid"/>
            </a:ln>
            <a:solidFill>
              <a:srgbClr val="FFFFFF"/>
            </a:solidFill>
            <a:effectLst>
              <a:outerShdw dist="38100" dir="2700000" algn="tl" rotWithShape="0">
                <a:schemeClr val="accent2"/>
              </a:outerShdw>
            </a:effectLst>
          </a:defRPr>
        </a:defPPr>
      </a:lstStyle>
      <a:style>
        <a:lnRef idx="1">
          <a:schemeClr val="accent2"/>
        </a:lnRef>
        <a:fillRef idx="1003">
          <a:schemeClr val="lt2"/>
        </a:fillRef>
        <a:effectRef idx="2">
          <a:schemeClr val="accent2"/>
        </a:effectRef>
        <a:fontRef idx="minor">
          <a:schemeClr val="lt1"/>
        </a:fontRef>
      </a:style>
    </a:spDef>
  </a:objectDefaults>
  <a:extraClrSchemeLst/>
  <a:extLst>
    <a:ext uri="{05A4C25C-085E-4340-85A3-A5531E510DB2}">
      <thm15:themeFamily xmlns:thm15="http://schemas.microsoft.com/office/thememl/2012/main" name="BBB refresh" id="{E165097E-C940-4EB9-88AA-36C64111967F}" vid="{28267B33-CC68-46F7-9DDE-61B1614ED9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558</TotalTime>
  <Words>3924</Words>
  <Application>Microsoft Office PowerPoint</Application>
  <PresentationFormat>On-screen Show (4:3)</PresentationFormat>
  <Paragraphs>463</Paragraphs>
  <Slides>81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81</vt:i4>
      </vt:variant>
    </vt:vector>
  </HeadingPairs>
  <TitlesOfParts>
    <vt:vector size="92" baseType="lpstr">
      <vt:lpstr>MS PGothic</vt:lpstr>
      <vt:lpstr>MS PGothic</vt:lpstr>
      <vt:lpstr>Arial</vt:lpstr>
      <vt:lpstr>Arial Black</vt:lpstr>
      <vt:lpstr>Calibri</vt:lpstr>
      <vt:lpstr>Calibri Light</vt:lpstr>
      <vt:lpstr>Garamond</vt:lpstr>
      <vt:lpstr>Trebuchet MS</vt:lpstr>
      <vt:lpstr>Verdana</vt:lpstr>
      <vt:lpstr>Wingdings 2</vt:lpstr>
      <vt:lpstr>BBB refresh</vt:lpstr>
      <vt:lpstr>PRECONCEPTION CARE:  WHAT IT IS &amp; WHAT IT ISN’T</vt:lpstr>
      <vt:lpstr>Faculty &amp; disclosures</vt:lpstr>
      <vt:lpstr>Target Audience</vt:lpstr>
      <vt:lpstr>Accreditation  and Credit Designation Statements</vt:lpstr>
      <vt:lpstr>To Fully benefit from this CME Opportunity Follow these Simple Steps:</vt:lpstr>
      <vt:lpstr>Learning objectives</vt:lpstr>
      <vt:lpstr>outline</vt:lpstr>
      <vt:lpstr>THE RATIONALE for PRECONCEPTION HEALTH PROMOTION</vt:lpstr>
      <vt:lpstr>PowerPoint Presentation</vt:lpstr>
      <vt:lpstr>PowerPoint Presentation</vt:lpstr>
      <vt:lpstr>Preterm births in the U.S. 2003-2013 </vt:lpstr>
      <vt:lpstr>Preterm birth in the U.S.</vt:lpstr>
      <vt:lpstr>US Low Birthweight Deliveries 2003-2013</vt:lpstr>
      <vt:lpstr>Low birth weight in the U.S.</vt:lpstr>
      <vt:lpstr>Infant Mortality Rates in the U.S. 2003-2013</vt:lpstr>
      <vt:lpstr>Infant mortality rates in the U.S.</vt:lpstr>
      <vt:lpstr>How Does Your State Compare?</vt:lpstr>
      <vt:lpstr>Incidence of Adverse Pregnancy Outcomes, most recent years</vt:lpstr>
      <vt:lpstr>PowerPoint Presentation</vt:lpstr>
      <vt:lpstr>PowerPoint Presentation</vt:lpstr>
      <vt:lpstr>Important Examples of Determinants</vt:lpstr>
      <vt:lpstr>Critical Events Before  Prenatal Care Begins</vt:lpstr>
      <vt:lpstr>PowerPoint Presentation</vt:lpstr>
      <vt:lpstr>A Critical Period for the Prevention of Poor Pregnancy Outcomes Has Already Passed by the  First Prenatal Visit</vt:lpstr>
      <vt:lpstr>Examples of Primary Prevention Opportunities: Congenital Anomalies</vt:lpstr>
      <vt:lpstr>Examples of Primary Prevention Opportunities: Congenital Anomalies</vt:lpstr>
      <vt:lpstr>PowerPoint Presentation</vt:lpstr>
      <vt:lpstr>Preconception health promotion and health care are not new concepts; they have been gaining momentum for the last three decades</vt:lpstr>
      <vt:lpstr>A Brief History of the Preconception Movement </vt:lpstr>
      <vt:lpstr>The 1980s</vt:lpstr>
      <vt:lpstr>The 1980s</vt:lpstr>
      <vt:lpstr>IOM Committee to Study Prevention of Low Birthweight Statement</vt:lpstr>
      <vt:lpstr>IOM Committee to Study Prevention of Low Birthweight Statement</vt:lpstr>
      <vt:lpstr>The 1980s</vt:lpstr>
      <vt:lpstr>The 1980s conclude</vt:lpstr>
      <vt:lpstr>The 1990s</vt:lpstr>
      <vt:lpstr>Toward Improving the Outcome of Pregnancy, the 90s and Beyond </vt:lpstr>
      <vt:lpstr>The 1990s </vt:lpstr>
      <vt:lpstr>The 1990s</vt:lpstr>
      <vt:lpstr>Healthy People 2000</vt:lpstr>
      <vt:lpstr>The 2000s:   The Movement Gains Momentum</vt:lpstr>
      <vt:lpstr>The 2000s</vt:lpstr>
      <vt:lpstr>The 2000s</vt:lpstr>
      <vt:lpstr>PowerPoint Presentation</vt:lpstr>
      <vt:lpstr>CDC Definition of Preconception Care</vt:lpstr>
      <vt:lpstr>Related Vocabulary</vt:lpstr>
      <vt:lpstr>CDC Preconception Care Framework</vt:lpstr>
      <vt:lpstr>PowerPoint Presentation</vt:lpstr>
      <vt:lpstr>The Steering Committee Divided into Five Workgroups:</vt:lpstr>
      <vt:lpstr>The 2010’s</vt:lpstr>
      <vt:lpstr>Healthy People 2020</vt:lpstr>
      <vt:lpstr>The 2010’s</vt:lpstr>
      <vt:lpstr>What Is Preconception Care in the Clinical Setting?</vt:lpstr>
      <vt:lpstr>Giving Protection</vt:lpstr>
      <vt:lpstr>Managing Conditions</vt:lpstr>
      <vt:lpstr>Avoiding Exposures</vt:lpstr>
      <vt:lpstr>Clinicians may well reflect:  “Some of these topics are already covered in my routine well woman care—what’s the difference?”</vt:lpstr>
      <vt:lpstr>Examining the   Link between Promoting Women’s Health and Promoting Preconception Wellness</vt:lpstr>
      <vt:lpstr>NUTRITIONAL STATUS: Obesity</vt:lpstr>
      <vt:lpstr>NUTRITIONAL STATUS: Underweight</vt:lpstr>
      <vt:lpstr> SUBSTANCE USE</vt:lpstr>
      <vt:lpstr> SUBSTANCE USE</vt:lpstr>
      <vt:lpstr> PERIODONTAL DISEASE</vt:lpstr>
      <vt:lpstr>Potential Advantages of Regularly Addressing these Issues with Every Woman Who Might Someday Conceive</vt:lpstr>
      <vt:lpstr>Some Thoughts on Changing the Reproductive Prevention Paradigm to Include the Preconception Period</vt:lpstr>
      <vt:lpstr>Three Tier Approach to  Achieve Higher Levels of  Well Woman/Preconception Wellness: </vt:lpstr>
      <vt:lpstr>Issues in  General Awareness</vt:lpstr>
      <vt:lpstr>PowerPoint Presentation</vt:lpstr>
      <vt:lpstr>PowerPoint Presentation</vt:lpstr>
      <vt:lpstr>For Every Woman of Childbearing Potential, Every Time She is Seen</vt:lpstr>
      <vt:lpstr>“Every Woman, Every Time” is Opportunistic Care </vt:lpstr>
      <vt:lpstr>Issues in Specialty Care</vt:lpstr>
      <vt:lpstr>How Does the Clinician Fit Preconception Health Promotion into an Encounter?</vt:lpstr>
      <vt:lpstr>PowerPoint Presentation</vt:lpstr>
      <vt:lpstr>Preconception Website</vt:lpstr>
      <vt:lpstr>Preconception Website</vt:lpstr>
      <vt:lpstr>New Clinical Resource on beforeandbeyond webSite</vt:lpstr>
      <vt:lpstr>For examples of preconception health promotion patient  education materials:</vt:lpstr>
      <vt:lpstr>PowerPoint Presentation</vt:lpstr>
      <vt:lpstr>Congratulations,  You Are Now Done with Module 1!</vt:lpstr>
      <vt:lpstr>Module 1 Post test</vt:lpstr>
    </vt:vector>
  </TitlesOfParts>
  <Company>Lenovo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PRECONCEPTION CARE: WHAT IT IS and WHAT IT ISN’T</dc:title>
  <dc:creator>Yergensen, Suzanne Kaye</dc:creator>
  <cp:lastModifiedBy>Marshall Clark</cp:lastModifiedBy>
  <cp:revision>59</cp:revision>
  <cp:lastPrinted>2016-06-28T15:19:35Z</cp:lastPrinted>
  <dcterms:created xsi:type="dcterms:W3CDTF">2015-10-28T16:32:07Z</dcterms:created>
  <dcterms:modified xsi:type="dcterms:W3CDTF">2016-06-29T18:50:31Z</dcterms:modified>
</cp:coreProperties>
</file>